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319" r:id="rId4"/>
    <p:sldId id="259" r:id="rId5"/>
    <p:sldId id="320" r:id="rId6"/>
    <p:sldId id="321" r:id="rId7"/>
    <p:sldId id="292" r:id="rId8"/>
    <p:sldId id="294" r:id="rId9"/>
    <p:sldId id="295" r:id="rId10"/>
    <p:sldId id="296" r:id="rId11"/>
    <p:sldId id="297" r:id="rId12"/>
    <p:sldId id="298" r:id="rId13"/>
    <p:sldId id="300" r:id="rId14"/>
    <p:sldId id="301" r:id="rId15"/>
    <p:sldId id="302" r:id="rId16"/>
    <p:sldId id="305" r:id="rId17"/>
    <p:sldId id="306" r:id="rId18"/>
    <p:sldId id="307" r:id="rId19"/>
    <p:sldId id="308" r:id="rId20"/>
    <p:sldId id="309" r:id="rId21"/>
    <p:sldId id="310" r:id="rId22"/>
    <p:sldId id="311" r:id="rId23"/>
    <p:sldId id="304" r:id="rId24"/>
    <p:sldId id="316" r:id="rId25"/>
    <p:sldId id="317" r:id="rId26"/>
    <p:sldId id="323" r:id="rId27"/>
    <p:sldId id="324" r:id="rId28"/>
    <p:sldId id="325" r:id="rId29"/>
    <p:sldId id="326" r:id="rId30"/>
    <p:sldId id="327" r:id="rId31"/>
    <p:sldId id="328" r:id="rId32"/>
    <p:sldId id="329" r:id="rId33"/>
    <p:sldId id="276" r:id="rId3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003366"/>
    <a:srgbClr val="00FF00"/>
    <a:srgbClr val="FF9900"/>
    <a:srgbClr val="6600CC"/>
    <a:srgbClr val="FF00FF"/>
    <a:srgbClr val="00FFFF"/>
    <a:srgbClr val="565868"/>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83" autoAdjust="0"/>
    <p:restoredTop sz="94660" autoAdjust="0"/>
  </p:normalViewPr>
  <p:slideViewPr>
    <p:cSldViewPr>
      <p:cViewPr varScale="1">
        <p:scale>
          <a:sx n="69" d="100"/>
          <a:sy n="69"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Cao đẳng</c:v>
                </c:pt>
              </c:strCache>
            </c:strRef>
          </c:tx>
          <c:spPr>
            <a:solidFill>
              <a:srgbClr val="FF0000"/>
            </a:solidFill>
            <a:ln>
              <a:noFill/>
            </a:ln>
            <a:effectLst/>
            <a:sp3d/>
          </c:spPr>
          <c:invertIfNegative val="0"/>
          <c:cat>
            <c:strRef>
              <c:f>Sheet1!$A$2:$A$4</c:f>
              <c:strCache>
                <c:ptCount val="3"/>
                <c:pt idx="0">
                  <c:v>NH 2014-2015</c:v>
                </c:pt>
                <c:pt idx="1">
                  <c:v>NH 2015-2016</c:v>
                </c:pt>
                <c:pt idx="2">
                  <c:v>NH 2016-2017</c:v>
                </c:pt>
              </c:strCache>
            </c:strRef>
          </c:cat>
          <c:val>
            <c:numRef>
              <c:f>Sheet1!$B$2:$B$4</c:f>
              <c:numCache>
                <c:formatCode>General</c:formatCode>
                <c:ptCount val="3"/>
                <c:pt idx="0">
                  <c:v>8</c:v>
                </c:pt>
                <c:pt idx="1">
                  <c:v>15</c:v>
                </c:pt>
                <c:pt idx="2">
                  <c:v>16</c:v>
                </c:pt>
              </c:numCache>
            </c:numRef>
          </c:val>
          <c:extLst>
            <c:ext xmlns:c16="http://schemas.microsoft.com/office/drawing/2014/chart" uri="{C3380CC4-5D6E-409C-BE32-E72D297353CC}">
              <c16:uniqueId val="{00000000-A053-47CD-8FE1-8BD6CA280A54}"/>
            </c:ext>
          </c:extLst>
        </c:ser>
        <c:ser>
          <c:idx val="1"/>
          <c:order val="1"/>
          <c:tx>
            <c:strRef>
              <c:f>Sheet1!$C$1</c:f>
              <c:strCache>
                <c:ptCount val="1"/>
                <c:pt idx="0">
                  <c:v>Trung cấp CN</c:v>
                </c:pt>
              </c:strCache>
            </c:strRef>
          </c:tx>
          <c:spPr>
            <a:solidFill>
              <a:schemeClr val="accent4">
                <a:lumMod val="50000"/>
                <a:lumOff val="50000"/>
              </a:schemeClr>
            </a:solidFill>
            <a:ln>
              <a:noFill/>
            </a:ln>
            <a:effectLst/>
            <a:sp3d/>
          </c:spPr>
          <c:invertIfNegative val="0"/>
          <c:cat>
            <c:strRef>
              <c:f>Sheet1!$A$2:$A$4</c:f>
              <c:strCache>
                <c:ptCount val="3"/>
                <c:pt idx="0">
                  <c:v>NH 2014-2015</c:v>
                </c:pt>
                <c:pt idx="1">
                  <c:v>NH 2015-2016</c:v>
                </c:pt>
                <c:pt idx="2">
                  <c:v>NH 2016-2017</c:v>
                </c:pt>
              </c:strCache>
            </c:strRef>
          </c:cat>
          <c:val>
            <c:numRef>
              <c:f>Sheet1!$C$2:$C$4</c:f>
              <c:numCache>
                <c:formatCode>General</c:formatCode>
                <c:ptCount val="3"/>
                <c:pt idx="0">
                  <c:v>9</c:v>
                </c:pt>
                <c:pt idx="1">
                  <c:v>9</c:v>
                </c:pt>
                <c:pt idx="2">
                  <c:v>9</c:v>
                </c:pt>
              </c:numCache>
            </c:numRef>
          </c:val>
          <c:extLst>
            <c:ext xmlns:c16="http://schemas.microsoft.com/office/drawing/2014/chart" uri="{C3380CC4-5D6E-409C-BE32-E72D297353CC}">
              <c16:uniqueId val="{00000001-A053-47CD-8FE1-8BD6CA280A54}"/>
            </c:ext>
          </c:extLst>
        </c:ser>
        <c:ser>
          <c:idx val="2"/>
          <c:order val="2"/>
          <c:tx>
            <c:strRef>
              <c:f>Sheet1!$D$1</c:f>
              <c:strCache>
                <c:ptCount val="1"/>
                <c:pt idx="0">
                  <c:v>Cao đẳng nghề</c:v>
                </c:pt>
              </c:strCache>
            </c:strRef>
          </c:tx>
          <c:spPr>
            <a:solidFill>
              <a:srgbClr val="FFFF00"/>
            </a:solidFill>
            <a:ln>
              <a:noFill/>
            </a:ln>
            <a:effectLst/>
            <a:sp3d/>
          </c:spPr>
          <c:invertIfNegative val="0"/>
          <c:cat>
            <c:strRef>
              <c:f>Sheet1!$A$2:$A$4</c:f>
              <c:strCache>
                <c:ptCount val="3"/>
                <c:pt idx="0">
                  <c:v>NH 2014-2015</c:v>
                </c:pt>
                <c:pt idx="1">
                  <c:v>NH 2015-2016</c:v>
                </c:pt>
                <c:pt idx="2">
                  <c:v>NH 2016-2017</c:v>
                </c:pt>
              </c:strCache>
            </c:strRef>
          </c:cat>
          <c:val>
            <c:numRef>
              <c:f>Sheet1!$D$2:$D$4</c:f>
              <c:numCache>
                <c:formatCode>General</c:formatCode>
                <c:ptCount val="3"/>
                <c:pt idx="0">
                  <c:v>0</c:v>
                </c:pt>
                <c:pt idx="1">
                  <c:v>13</c:v>
                </c:pt>
                <c:pt idx="2">
                  <c:v>13</c:v>
                </c:pt>
              </c:numCache>
            </c:numRef>
          </c:val>
          <c:extLst>
            <c:ext xmlns:c16="http://schemas.microsoft.com/office/drawing/2014/chart" uri="{C3380CC4-5D6E-409C-BE32-E72D297353CC}">
              <c16:uniqueId val="{00000002-A053-47CD-8FE1-8BD6CA280A54}"/>
            </c:ext>
          </c:extLst>
        </c:ser>
        <c:ser>
          <c:idx val="3"/>
          <c:order val="3"/>
          <c:tx>
            <c:strRef>
              <c:f>Sheet1!$E$1</c:f>
              <c:strCache>
                <c:ptCount val="1"/>
                <c:pt idx="0">
                  <c:v>Trung cấp nghề</c:v>
                </c:pt>
              </c:strCache>
            </c:strRef>
          </c:tx>
          <c:spPr>
            <a:solidFill>
              <a:schemeClr val="accent4"/>
            </a:solidFill>
            <a:ln>
              <a:noFill/>
            </a:ln>
            <a:effectLst/>
            <a:sp3d/>
          </c:spPr>
          <c:invertIfNegative val="0"/>
          <c:cat>
            <c:strRef>
              <c:f>Sheet1!$A$2:$A$4</c:f>
              <c:strCache>
                <c:ptCount val="3"/>
                <c:pt idx="0">
                  <c:v>NH 2014-2015</c:v>
                </c:pt>
                <c:pt idx="1">
                  <c:v>NH 2015-2016</c:v>
                </c:pt>
                <c:pt idx="2">
                  <c:v>NH 2016-2017</c:v>
                </c:pt>
              </c:strCache>
            </c:strRef>
          </c:cat>
          <c:val>
            <c:numRef>
              <c:f>Sheet1!$E$2:$E$4</c:f>
              <c:numCache>
                <c:formatCode>General</c:formatCode>
                <c:ptCount val="3"/>
                <c:pt idx="0">
                  <c:v>0</c:v>
                </c:pt>
                <c:pt idx="1">
                  <c:v>13</c:v>
                </c:pt>
                <c:pt idx="2">
                  <c:v>13</c:v>
                </c:pt>
              </c:numCache>
            </c:numRef>
          </c:val>
          <c:extLst>
            <c:ext xmlns:c16="http://schemas.microsoft.com/office/drawing/2014/chart" uri="{C3380CC4-5D6E-409C-BE32-E72D297353CC}">
              <c16:uniqueId val="{00000003-A053-47CD-8FE1-8BD6CA280A54}"/>
            </c:ext>
          </c:extLst>
        </c:ser>
        <c:dLbls>
          <c:showLegendKey val="0"/>
          <c:showVal val="0"/>
          <c:showCatName val="0"/>
          <c:showSerName val="0"/>
          <c:showPercent val="0"/>
          <c:showBubbleSize val="0"/>
        </c:dLbls>
        <c:gapWidth val="150"/>
        <c:shape val="box"/>
        <c:axId val="479567352"/>
        <c:axId val="479559808"/>
        <c:axId val="0"/>
      </c:bar3DChart>
      <c:catAx>
        <c:axId val="4795673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0000"/>
                </a:solidFill>
                <a:latin typeface="+mn-lt"/>
                <a:ea typeface="+mn-ea"/>
                <a:cs typeface="+mn-cs"/>
              </a:defRPr>
            </a:pPr>
            <a:endParaRPr lang="en-US"/>
          </a:p>
        </c:txPr>
        <c:crossAx val="479559808"/>
        <c:crosses val="autoZero"/>
        <c:auto val="1"/>
        <c:lblAlgn val="ctr"/>
        <c:lblOffset val="100"/>
        <c:noMultiLvlLbl val="0"/>
      </c:catAx>
      <c:valAx>
        <c:axId val="479559808"/>
        <c:scaling>
          <c:orientation val="minMax"/>
        </c:scaling>
        <c:delete val="0"/>
        <c:axPos val="l"/>
        <c:majorGridlines>
          <c:spPr>
            <a:ln w="9525" cap="flat" cmpd="sng" algn="ctr">
              <a:solidFill>
                <a:schemeClr val="accent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crossAx val="479567352"/>
        <c:crosses val="autoZero"/>
        <c:crossBetween val="between"/>
      </c:valAx>
      <c:dTable>
        <c:showHorzBorder val="1"/>
        <c:showVertBorder val="1"/>
        <c:showOutline val="1"/>
        <c:showKeys val="1"/>
        <c:spPr>
          <a:noFill/>
          <a:ln w="9525" cap="flat" cmpd="sng" algn="ctr">
            <a:solidFill>
              <a:schemeClr val="accent1">
                <a:lumMod val="75000"/>
              </a:schemeClr>
            </a:solidFill>
            <a:round/>
          </a:ln>
          <a:effectLst/>
        </c:spPr>
        <c:txPr>
          <a:bodyPr rot="0" spcFirstLastPara="1" vertOverflow="ellipsis" vert="horz" wrap="square" anchor="ctr" anchorCtr="1"/>
          <a:lstStyle/>
          <a:p>
            <a:pPr rtl="0">
              <a:defRPr sz="1197" b="1" i="0" u="none" strike="noStrike" kern="1200" baseline="0">
                <a:solidFill>
                  <a:srgbClr val="FF0000"/>
                </a:solidFill>
                <a:latin typeface="+mn-lt"/>
                <a:ea typeface="+mn-ea"/>
                <a:cs typeface="+mn-cs"/>
              </a:defRPr>
            </a:pPr>
            <a:endParaRPr lang="en-US"/>
          </a:p>
        </c:txPr>
      </c:dTable>
      <c:spPr>
        <a:solidFill>
          <a:srgbClr val="00FFFF"/>
        </a:solidFill>
        <a:ln>
          <a:noFill/>
        </a:ln>
        <a:effectLst/>
      </c:spPr>
    </c:plotArea>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7741224031969913"/>
          <c:y val="3.1352354750024639E-2"/>
          <c:w val="0.80712822757847735"/>
          <c:h val="0.67955268095786847"/>
        </c:manualLayout>
      </c:layout>
      <c:bar3DChart>
        <c:barDir val="col"/>
        <c:grouping val="clustered"/>
        <c:varyColors val="0"/>
        <c:ser>
          <c:idx val="0"/>
          <c:order val="0"/>
          <c:tx>
            <c:strRef>
              <c:f>Sheet1!$B$1</c:f>
              <c:strCache>
                <c:ptCount val="1"/>
                <c:pt idx="0">
                  <c:v>Cao đẳng CN</c:v>
                </c:pt>
              </c:strCache>
            </c:strRef>
          </c:tx>
          <c:spPr>
            <a:solidFill>
              <a:srgbClr val="FF0000"/>
            </a:solidFill>
            <a:ln>
              <a:noFill/>
            </a:ln>
            <a:effectLst/>
            <a:sp3d/>
          </c:spPr>
          <c:invertIfNegative val="0"/>
          <c:cat>
            <c:strRef>
              <c:f>Sheet1!$A$2:$A$5</c:f>
              <c:strCache>
                <c:ptCount val="4"/>
                <c:pt idx="0">
                  <c:v>NH 2014-2015</c:v>
                </c:pt>
                <c:pt idx="1">
                  <c:v>NH 2015-2016</c:v>
                </c:pt>
                <c:pt idx="2">
                  <c:v>NH 2016-2017</c:v>
                </c:pt>
                <c:pt idx="3">
                  <c:v>NH 2017-2018</c:v>
                </c:pt>
              </c:strCache>
            </c:strRef>
          </c:cat>
          <c:val>
            <c:numRef>
              <c:f>Sheet1!$B$2:$B$5</c:f>
              <c:numCache>
                <c:formatCode>General</c:formatCode>
                <c:ptCount val="4"/>
                <c:pt idx="0">
                  <c:v>906</c:v>
                </c:pt>
                <c:pt idx="1">
                  <c:v>2243</c:v>
                </c:pt>
                <c:pt idx="2">
                  <c:v>2508</c:v>
                </c:pt>
                <c:pt idx="3">
                  <c:v>3062</c:v>
                </c:pt>
              </c:numCache>
            </c:numRef>
          </c:val>
          <c:extLst>
            <c:ext xmlns:c16="http://schemas.microsoft.com/office/drawing/2014/chart" uri="{C3380CC4-5D6E-409C-BE32-E72D297353CC}">
              <c16:uniqueId val="{00000000-C9F4-46BE-A5E0-D312E1C7FE4E}"/>
            </c:ext>
          </c:extLst>
        </c:ser>
        <c:ser>
          <c:idx val="1"/>
          <c:order val="1"/>
          <c:tx>
            <c:strRef>
              <c:f>Sheet1!$C$1</c:f>
              <c:strCache>
                <c:ptCount val="1"/>
                <c:pt idx="0">
                  <c:v>Cao đẳng LT</c:v>
                </c:pt>
              </c:strCache>
            </c:strRef>
          </c:tx>
          <c:spPr>
            <a:solidFill>
              <a:srgbClr val="00FF00"/>
            </a:solidFill>
            <a:ln>
              <a:noFill/>
            </a:ln>
            <a:effectLst/>
            <a:sp3d/>
          </c:spPr>
          <c:invertIfNegative val="0"/>
          <c:cat>
            <c:strRef>
              <c:f>Sheet1!$A$2:$A$5</c:f>
              <c:strCache>
                <c:ptCount val="4"/>
                <c:pt idx="0">
                  <c:v>NH 2014-2015</c:v>
                </c:pt>
                <c:pt idx="1">
                  <c:v>NH 2015-2016</c:v>
                </c:pt>
                <c:pt idx="2">
                  <c:v>NH 2016-2017</c:v>
                </c:pt>
                <c:pt idx="3">
                  <c:v>NH 2017-2018</c:v>
                </c:pt>
              </c:strCache>
            </c:strRef>
          </c:cat>
          <c:val>
            <c:numRef>
              <c:f>Sheet1!$C$2:$C$5</c:f>
              <c:numCache>
                <c:formatCode>General</c:formatCode>
                <c:ptCount val="4"/>
                <c:pt idx="0">
                  <c:v>0</c:v>
                </c:pt>
                <c:pt idx="1">
                  <c:v>49</c:v>
                </c:pt>
                <c:pt idx="2">
                  <c:v>74</c:v>
                </c:pt>
              </c:numCache>
            </c:numRef>
          </c:val>
          <c:extLst>
            <c:ext xmlns:c16="http://schemas.microsoft.com/office/drawing/2014/chart" uri="{C3380CC4-5D6E-409C-BE32-E72D297353CC}">
              <c16:uniqueId val="{00000001-C9F4-46BE-A5E0-D312E1C7FE4E}"/>
            </c:ext>
          </c:extLst>
        </c:ser>
        <c:ser>
          <c:idx val="2"/>
          <c:order val="2"/>
          <c:tx>
            <c:strRef>
              <c:f>Sheet1!$D$1</c:f>
              <c:strCache>
                <c:ptCount val="1"/>
                <c:pt idx="0">
                  <c:v>Trung cấp CN</c:v>
                </c:pt>
              </c:strCache>
            </c:strRef>
          </c:tx>
          <c:spPr>
            <a:solidFill>
              <a:srgbClr val="00B0F0"/>
            </a:solidFill>
            <a:ln>
              <a:noFill/>
            </a:ln>
            <a:effectLst/>
            <a:sp3d/>
          </c:spPr>
          <c:invertIfNegative val="0"/>
          <c:cat>
            <c:strRef>
              <c:f>Sheet1!$A$2:$A$5</c:f>
              <c:strCache>
                <c:ptCount val="4"/>
                <c:pt idx="0">
                  <c:v>NH 2014-2015</c:v>
                </c:pt>
                <c:pt idx="1">
                  <c:v>NH 2015-2016</c:v>
                </c:pt>
                <c:pt idx="2">
                  <c:v>NH 2016-2017</c:v>
                </c:pt>
                <c:pt idx="3">
                  <c:v>NH 2017-2018</c:v>
                </c:pt>
              </c:strCache>
            </c:strRef>
          </c:cat>
          <c:val>
            <c:numRef>
              <c:f>Sheet1!$D$2:$D$5</c:f>
              <c:numCache>
                <c:formatCode>General</c:formatCode>
                <c:ptCount val="4"/>
                <c:pt idx="0">
                  <c:v>406</c:v>
                </c:pt>
                <c:pt idx="1">
                  <c:v>422</c:v>
                </c:pt>
                <c:pt idx="2">
                  <c:v>500</c:v>
                </c:pt>
                <c:pt idx="3">
                  <c:v>1254</c:v>
                </c:pt>
              </c:numCache>
            </c:numRef>
          </c:val>
          <c:extLst>
            <c:ext xmlns:c16="http://schemas.microsoft.com/office/drawing/2014/chart" uri="{C3380CC4-5D6E-409C-BE32-E72D297353CC}">
              <c16:uniqueId val="{00000002-C9F4-46BE-A5E0-D312E1C7FE4E}"/>
            </c:ext>
          </c:extLst>
        </c:ser>
        <c:ser>
          <c:idx val="3"/>
          <c:order val="3"/>
          <c:tx>
            <c:strRef>
              <c:f>Sheet1!$E$1</c:f>
              <c:strCache>
                <c:ptCount val="1"/>
                <c:pt idx="0">
                  <c:v>Cao đẳng nghề</c:v>
                </c:pt>
              </c:strCache>
            </c:strRef>
          </c:tx>
          <c:spPr>
            <a:solidFill>
              <a:srgbClr val="FFFF00"/>
            </a:solidFill>
            <a:ln>
              <a:noFill/>
            </a:ln>
            <a:effectLst/>
            <a:sp3d/>
          </c:spPr>
          <c:invertIfNegative val="0"/>
          <c:cat>
            <c:strRef>
              <c:f>Sheet1!$A$2:$A$5</c:f>
              <c:strCache>
                <c:ptCount val="4"/>
                <c:pt idx="0">
                  <c:v>NH 2014-2015</c:v>
                </c:pt>
                <c:pt idx="1">
                  <c:v>NH 2015-2016</c:v>
                </c:pt>
                <c:pt idx="2">
                  <c:v>NH 2016-2017</c:v>
                </c:pt>
                <c:pt idx="3">
                  <c:v>NH 2017-2018</c:v>
                </c:pt>
              </c:strCache>
            </c:strRef>
          </c:cat>
          <c:val>
            <c:numRef>
              <c:f>Sheet1!$E$2:$E$5</c:f>
              <c:numCache>
                <c:formatCode>General</c:formatCode>
                <c:ptCount val="4"/>
                <c:pt idx="0">
                  <c:v>0</c:v>
                </c:pt>
                <c:pt idx="1">
                  <c:v>87</c:v>
                </c:pt>
                <c:pt idx="2">
                  <c:v>212</c:v>
                </c:pt>
              </c:numCache>
            </c:numRef>
          </c:val>
          <c:extLst>
            <c:ext xmlns:c16="http://schemas.microsoft.com/office/drawing/2014/chart" uri="{C3380CC4-5D6E-409C-BE32-E72D297353CC}">
              <c16:uniqueId val="{00000003-C9F4-46BE-A5E0-D312E1C7FE4E}"/>
            </c:ext>
          </c:extLst>
        </c:ser>
        <c:ser>
          <c:idx val="4"/>
          <c:order val="4"/>
          <c:tx>
            <c:strRef>
              <c:f>Sheet1!$F$1</c:f>
              <c:strCache>
                <c:ptCount val="1"/>
                <c:pt idx="0">
                  <c:v>Trung cấp nghề</c:v>
                </c:pt>
              </c:strCache>
            </c:strRef>
          </c:tx>
          <c:spPr>
            <a:solidFill>
              <a:srgbClr val="002060"/>
            </a:solidFill>
            <a:ln>
              <a:noFill/>
            </a:ln>
            <a:effectLst/>
            <a:sp3d/>
          </c:spPr>
          <c:invertIfNegative val="0"/>
          <c:cat>
            <c:strRef>
              <c:f>Sheet1!$A$2:$A$5</c:f>
              <c:strCache>
                <c:ptCount val="4"/>
                <c:pt idx="0">
                  <c:v>NH 2014-2015</c:v>
                </c:pt>
                <c:pt idx="1">
                  <c:v>NH 2015-2016</c:v>
                </c:pt>
                <c:pt idx="2">
                  <c:v>NH 2016-2017</c:v>
                </c:pt>
                <c:pt idx="3">
                  <c:v>NH 2017-2018</c:v>
                </c:pt>
              </c:strCache>
            </c:strRef>
          </c:cat>
          <c:val>
            <c:numRef>
              <c:f>Sheet1!$F$2:$F$5</c:f>
              <c:numCache>
                <c:formatCode>General</c:formatCode>
                <c:ptCount val="4"/>
                <c:pt idx="0">
                  <c:v>0</c:v>
                </c:pt>
                <c:pt idx="1">
                  <c:v>509</c:v>
                </c:pt>
                <c:pt idx="2">
                  <c:v>692</c:v>
                </c:pt>
              </c:numCache>
            </c:numRef>
          </c:val>
          <c:extLst>
            <c:ext xmlns:c16="http://schemas.microsoft.com/office/drawing/2014/chart" uri="{C3380CC4-5D6E-409C-BE32-E72D297353CC}">
              <c16:uniqueId val="{00000004-C9F4-46BE-A5E0-D312E1C7FE4E}"/>
            </c:ext>
          </c:extLst>
        </c:ser>
        <c:dLbls>
          <c:showLegendKey val="0"/>
          <c:showVal val="0"/>
          <c:showCatName val="0"/>
          <c:showSerName val="0"/>
          <c:showPercent val="0"/>
          <c:showBubbleSize val="0"/>
        </c:dLbls>
        <c:gapWidth val="150"/>
        <c:shape val="box"/>
        <c:axId val="479897120"/>
        <c:axId val="479895152"/>
        <c:axId val="0"/>
      </c:bar3DChart>
      <c:catAx>
        <c:axId val="4798971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9895152"/>
        <c:crosses val="autoZero"/>
        <c:auto val="1"/>
        <c:lblAlgn val="ctr"/>
        <c:lblOffset val="100"/>
        <c:noMultiLvlLbl val="0"/>
      </c:catAx>
      <c:valAx>
        <c:axId val="479895152"/>
        <c:scaling>
          <c:orientation val="minMax"/>
        </c:scaling>
        <c:delete val="0"/>
        <c:axPos val="l"/>
        <c:majorGridlines>
          <c:spPr>
            <a:ln w="9525" cap="flat" cmpd="sng" algn="ctr">
              <a:solidFill>
                <a:schemeClr val="accent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crossAx val="479897120"/>
        <c:crosses val="autoZero"/>
        <c:crossBetween val="between"/>
      </c:valAx>
      <c:dTable>
        <c:showHorzBorder val="1"/>
        <c:showVertBorder val="1"/>
        <c:showOutline val="1"/>
        <c:showKeys val="1"/>
        <c:spPr>
          <a:noFill/>
          <a:ln w="9525" cap="flat" cmpd="sng" algn="ctr">
            <a:solidFill>
              <a:schemeClr val="accent1">
                <a:lumMod val="75000"/>
              </a:schemeClr>
            </a:solidFill>
            <a:round/>
          </a:ln>
          <a:effectLst/>
        </c:spPr>
        <c:txPr>
          <a:bodyPr rot="0" spcFirstLastPara="1" vertOverflow="ellipsis" vert="horz" wrap="square" anchor="ctr" anchorCtr="1"/>
          <a:lstStyle/>
          <a:p>
            <a:pPr rtl="0">
              <a:defRPr sz="1197" b="0" i="0" u="none" strike="noStrike" kern="1200" baseline="0">
                <a:solidFill>
                  <a:schemeClr val="tx1">
                    <a:lumMod val="65000"/>
                    <a:lumOff val="35000"/>
                  </a:schemeClr>
                </a:solidFill>
                <a:latin typeface="+mn-lt"/>
                <a:ea typeface="+mn-ea"/>
                <a:cs typeface="+mn-cs"/>
              </a:defRPr>
            </a:pPr>
            <a:endParaRPr lang="en-US"/>
          </a:p>
        </c:txPr>
      </c:dTable>
      <c:spPr>
        <a:solidFill>
          <a:srgbClr val="00FFFF"/>
        </a:solidFill>
        <a:ln>
          <a:noFill/>
        </a:ln>
        <a:effectLst/>
      </c:spPr>
    </c:plotArea>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Cao đẳng CN</c:v>
                </c:pt>
              </c:strCache>
            </c:strRef>
          </c:tx>
          <c:spPr>
            <a:solidFill>
              <a:srgbClr val="FF0000"/>
            </a:solidFill>
            <a:ln>
              <a:noFill/>
            </a:ln>
            <a:effectLst/>
            <a:sp3d/>
          </c:spPr>
          <c:invertIfNegative val="0"/>
          <c:cat>
            <c:strRef>
              <c:f>Sheet1!$A$2:$A$4</c:f>
              <c:strCache>
                <c:ptCount val="3"/>
                <c:pt idx="0">
                  <c:v>NH 2014-2015</c:v>
                </c:pt>
                <c:pt idx="1">
                  <c:v>NH 2015-2016</c:v>
                </c:pt>
                <c:pt idx="2">
                  <c:v>NH 2016-2017</c:v>
                </c:pt>
              </c:strCache>
            </c:strRef>
          </c:cat>
          <c:val>
            <c:numRef>
              <c:f>Sheet1!$B$2:$B$4</c:f>
              <c:numCache>
                <c:formatCode>General</c:formatCode>
                <c:ptCount val="3"/>
                <c:pt idx="0">
                  <c:v>2529</c:v>
                </c:pt>
                <c:pt idx="1">
                  <c:v>3718</c:v>
                </c:pt>
                <c:pt idx="2">
                  <c:v>6232</c:v>
                </c:pt>
              </c:numCache>
            </c:numRef>
          </c:val>
          <c:extLst>
            <c:ext xmlns:c16="http://schemas.microsoft.com/office/drawing/2014/chart" uri="{C3380CC4-5D6E-409C-BE32-E72D297353CC}">
              <c16:uniqueId val="{00000000-4704-4EC7-8B20-67C351CD09FD}"/>
            </c:ext>
          </c:extLst>
        </c:ser>
        <c:ser>
          <c:idx val="1"/>
          <c:order val="1"/>
          <c:tx>
            <c:strRef>
              <c:f>Sheet1!$C$1</c:f>
              <c:strCache>
                <c:ptCount val="1"/>
                <c:pt idx="0">
                  <c:v>Cao đẳng LT</c:v>
                </c:pt>
              </c:strCache>
            </c:strRef>
          </c:tx>
          <c:spPr>
            <a:solidFill>
              <a:srgbClr val="00FF00"/>
            </a:solidFill>
            <a:ln>
              <a:noFill/>
            </a:ln>
            <a:effectLst/>
            <a:sp3d/>
          </c:spPr>
          <c:invertIfNegative val="0"/>
          <c:cat>
            <c:strRef>
              <c:f>Sheet1!$A$2:$A$4</c:f>
              <c:strCache>
                <c:ptCount val="3"/>
                <c:pt idx="0">
                  <c:v>NH 2014-2015</c:v>
                </c:pt>
                <c:pt idx="1">
                  <c:v>NH 2015-2016</c:v>
                </c:pt>
                <c:pt idx="2">
                  <c:v>NH 2016-2017</c:v>
                </c:pt>
              </c:strCache>
            </c:strRef>
          </c:cat>
          <c:val>
            <c:numRef>
              <c:f>Sheet1!$C$2:$C$4</c:f>
              <c:numCache>
                <c:formatCode>General</c:formatCode>
                <c:ptCount val="3"/>
                <c:pt idx="0">
                  <c:v>0</c:v>
                </c:pt>
                <c:pt idx="1">
                  <c:v>48</c:v>
                </c:pt>
                <c:pt idx="2">
                  <c:v>48</c:v>
                </c:pt>
              </c:numCache>
            </c:numRef>
          </c:val>
          <c:extLst>
            <c:ext xmlns:c16="http://schemas.microsoft.com/office/drawing/2014/chart" uri="{C3380CC4-5D6E-409C-BE32-E72D297353CC}">
              <c16:uniqueId val="{00000001-4704-4EC7-8B20-67C351CD09FD}"/>
            </c:ext>
          </c:extLst>
        </c:ser>
        <c:ser>
          <c:idx val="2"/>
          <c:order val="2"/>
          <c:tx>
            <c:strRef>
              <c:f>Sheet1!$D$1</c:f>
              <c:strCache>
                <c:ptCount val="1"/>
                <c:pt idx="0">
                  <c:v>Trung cấp CN</c:v>
                </c:pt>
              </c:strCache>
            </c:strRef>
          </c:tx>
          <c:spPr>
            <a:solidFill>
              <a:srgbClr val="00B0F0"/>
            </a:solidFill>
            <a:ln>
              <a:noFill/>
            </a:ln>
            <a:effectLst/>
            <a:sp3d/>
          </c:spPr>
          <c:invertIfNegative val="0"/>
          <c:cat>
            <c:strRef>
              <c:f>Sheet1!$A$2:$A$4</c:f>
              <c:strCache>
                <c:ptCount val="3"/>
                <c:pt idx="0">
                  <c:v>NH 2014-2015</c:v>
                </c:pt>
                <c:pt idx="1">
                  <c:v>NH 2015-2016</c:v>
                </c:pt>
                <c:pt idx="2">
                  <c:v>NH 2016-2017</c:v>
                </c:pt>
              </c:strCache>
            </c:strRef>
          </c:cat>
          <c:val>
            <c:numRef>
              <c:f>Sheet1!$D$2:$D$4</c:f>
              <c:numCache>
                <c:formatCode>General</c:formatCode>
                <c:ptCount val="3"/>
                <c:pt idx="0">
                  <c:v>627</c:v>
                </c:pt>
                <c:pt idx="1">
                  <c:v>561</c:v>
                </c:pt>
                <c:pt idx="2">
                  <c:v>985</c:v>
                </c:pt>
              </c:numCache>
            </c:numRef>
          </c:val>
          <c:extLst>
            <c:ext xmlns:c16="http://schemas.microsoft.com/office/drawing/2014/chart" uri="{C3380CC4-5D6E-409C-BE32-E72D297353CC}">
              <c16:uniqueId val="{00000002-4704-4EC7-8B20-67C351CD09FD}"/>
            </c:ext>
          </c:extLst>
        </c:ser>
        <c:ser>
          <c:idx val="3"/>
          <c:order val="3"/>
          <c:tx>
            <c:strRef>
              <c:f>Sheet1!$E$1</c:f>
              <c:strCache>
                <c:ptCount val="1"/>
                <c:pt idx="0">
                  <c:v>Cao đẳng nghề</c:v>
                </c:pt>
              </c:strCache>
            </c:strRef>
          </c:tx>
          <c:spPr>
            <a:solidFill>
              <a:srgbClr val="FFFF00"/>
            </a:solidFill>
            <a:ln>
              <a:noFill/>
            </a:ln>
            <a:effectLst/>
            <a:sp3d/>
          </c:spPr>
          <c:invertIfNegative val="0"/>
          <c:cat>
            <c:strRef>
              <c:f>Sheet1!$A$2:$A$4</c:f>
              <c:strCache>
                <c:ptCount val="3"/>
                <c:pt idx="0">
                  <c:v>NH 2014-2015</c:v>
                </c:pt>
                <c:pt idx="1">
                  <c:v>NH 2015-2016</c:v>
                </c:pt>
                <c:pt idx="2">
                  <c:v>NH 2016-2017</c:v>
                </c:pt>
              </c:strCache>
            </c:strRef>
          </c:cat>
          <c:val>
            <c:numRef>
              <c:f>Sheet1!$E$2:$E$4</c:f>
              <c:numCache>
                <c:formatCode>General</c:formatCode>
                <c:ptCount val="3"/>
                <c:pt idx="0">
                  <c:v>0</c:v>
                </c:pt>
                <c:pt idx="1">
                  <c:v>87</c:v>
                </c:pt>
                <c:pt idx="2">
                  <c:v>241</c:v>
                </c:pt>
              </c:numCache>
            </c:numRef>
          </c:val>
          <c:extLst>
            <c:ext xmlns:c16="http://schemas.microsoft.com/office/drawing/2014/chart" uri="{C3380CC4-5D6E-409C-BE32-E72D297353CC}">
              <c16:uniqueId val="{00000003-4704-4EC7-8B20-67C351CD09FD}"/>
            </c:ext>
          </c:extLst>
        </c:ser>
        <c:ser>
          <c:idx val="4"/>
          <c:order val="4"/>
          <c:tx>
            <c:strRef>
              <c:f>Sheet1!$F$1</c:f>
              <c:strCache>
                <c:ptCount val="1"/>
                <c:pt idx="0">
                  <c:v>Trung cấp nghề</c:v>
                </c:pt>
              </c:strCache>
            </c:strRef>
          </c:tx>
          <c:spPr>
            <a:solidFill>
              <a:srgbClr val="003366"/>
            </a:solidFill>
            <a:ln>
              <a:noFill/>
            </a:ln>
            <a:effectLst/>
            <a:sp3d/>
          </c:spPr>
          <c:invertIfNegative val="0"/>
          <c:cat>
            <c:strRef>
              <c:f>Sheet1!$A$2:$A$4</c:f>
              <c:strCache>
                <c:ptCount val="3"/>
                <c:pt idx="0">
                  <c:v>NH 2014-2015</c:v>
                </c:pt>
                <c:pt idx="1">
                  <c:v>NH 2015-2016</c:v>
                </c:pt>
                <c:pt idx="2">
                  <c:v>NH 2016-2017</c:v>
                </c:pt>
              </c:strCache>
            </c:strRef>
          </c:cat>
          <c:val>
            <c:numRef>
              <c:f>Sheet1!$F$2:$F$4</c:f>
              <c:numCache>
                <c:formatCode>General</c:formatCode>
                <c:ptCount val="3"/>
                <c:pt idx="0">
                  <c:v>0</c:v>
                </c:pt>
                <c:pt idx="1">
                  <c:v>509</c:v>
                </c:pt>
                <c:pt idx="2">
                  <c:v>1155</c:v>
                </c:pt>
              </c:numCache>
            </c:numRef>
          </c:val>
          <c:extLst>
            <c:ext xmlns:c16="http://schemas.microsoft.com/office/drawing/2014/chart" uri="{C3380CC4-5D6E-409C-BE32-E72D297353CC}">
              <c16:uniqueId val="{00000004-4704-4EC7-8B20-67C351CD09FD}"/>
            </c:ext>
          </c:extLst>
        </c:ser>
        <c:dLbls>
          <c:showLegendKey val="0"/>
          <c:showVal val="0"/>
          <c:showCatName val="0"/>
          <c:showSerName val="0"/>
          <c:showPercent val="0"/>
          <c:showBubbleSize val="0"/>
        </c:dLbls>
        <c:gapWidth val="150"/>
        <c:shape val="box"/>
        <c:axId val="482213312"/>
        <c:axId val="482215608"/>
        <c:axId val="0"/>
      </c:bar3DChart>
      <c:catAx>
        <c:axId val="48221331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82215608"/>
        <c:crosses val="autoZero"/>
        <c:auto val="1"/>
        <c:lblAlgn val="ctr"/>
        <c:lblOffset val="100"/>
        <c:noMultiLvlLbl val="0"/>
      </c:catAx>
      <c:valAx>
        <c:axId val="482215608"/>
        <c:scaling>
          <c:orientation val="minMax"/>
        </c:scaling>
        <c:delete val="0"/>
        <c:axPos val="l"/>
        <c:majorGridlines>
          <c:spPr>
            <a:ln w="9525" cap="flat" cmpd="sng" algn="ctr">
              <a:solidFill>
                <a:schemeClr val="accent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crossAx val="482213312"/>
        <c:crosses val="autoZero"/>
        <c:crossBetween val="between"/>
      </c:valAx>
      <c:dTable>
        <c:showHorzBorder val="1"/>
        <c:showVertBorder val="1"/>
        <c:showOutline val="1"/>
        <c:showKeys val="1"/>
        <c:spPr>
          <a:noFill/>
          <a:ln w="9525" cap="flat" cmpd="sng" algn="ctr">
            <a:solidFill>
              <a:schemeClr val="accent1">
                <a:lumMod val="75000"/>
              </a:schemeClr>
            </a:solidFill>
            <a:round/>
          </a:ln>
          <a:effectLst/>
        </c:spPr>
        <c:txPr>
          <a:bodyPr rot="0" spcFirstLastPara="1" vertOverflow="ellipsis" vert="horz" wrap="square" anchor="ctr" anchorCtr="1"/>
          <a:lstStyle/>
          <a:p>
            <a:pPr rtl="0">
              <a:defRPr sz="1197" b="1" i="0" u="none" strike="noStrike" kern="1200" baseline="0">
                <a:solidFill>
                  <a:srgbClr val="FF0000"/>
                </a:solidFill>
                <a:latin typeface="+mn-lt"/>
                <a:ea typeface="+mn-ea"/>
                <a:cs typeface="+mn-cs"/>
              </a:defRPr>
            </a:pPr>
            <a:endParaRPr lang="en-US"/>
          </a:p>
        </c:txPr>
      </c:dTable>
      <c:spPr>
        <a:solidFill>
          <a:srgbClr val="00FFFF"/>
        </a:solidFill>
        <a:ln>
          <a:noFill/>
        </a:ln>
        <a:effectLst/>
      </c:spPr>
    </c:plotArea>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60857224440949"/>
          <c:y val="0.39806018824119405"/>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2015-2016</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05C9-4BDB-A03B-EE2F3091FBE9}"/>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05C9-4BDB-A03B-EE2F3091FBE9}"/>
              </c:ext>
            </c:extLst>
          </c:dPt>
          <c:dPt>
            <c:idx val="2"/>
            <c:bubble3D val="0"/>
            <c:spPr>
              <a:solidFill>
                <a:schemeClr val="tx1">
                  <a:lumMod val="75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5-05C9-4BDB-A03B-EE2F3091FBE9}"/>
              </c:ext>
            </c:extLst>
          </c:dPt>
          <c:dLbls>
            <c:dLbl>
              <c:idx val="0"/>
              <c:layout>
                <c:manualLayout>
                  <c:x val="4.950716976866118E-2"/>
                  <c:y val="-8.0625962194676784E-2"/>
                </c:manualLayout>
              </c:layout>
              <c:tx>
                <c:rich>
                  <a:bodyPr/>
                  <a:lstStyle/>
                  <a:p>
                    <a:fld id="{06FB45E3-073C-4EF3-88F6-64F6A9BC8938}" type="CATEGORYNAME">
                      <a:rPr lang="en-US"/>
                      <a:pPr/>
                      <a:t>[CATEGORY NAME]</a:t>
                    </a:fld>
                    <a:r>
                      <a:rPr lang="en-US" baseline="0" dirty="0"/>
                      <a:t>
</a:t>
                    </a:r>
                    <a:fld id="{43D4AB34-4273-4599-98DA-2A9A1D7A7021}"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5C9-4BDB-A03B-EE2F3091FBE9}"/>
                </c:ext>
              </c:extLst>
            </c:dLbl>
            <c:dLbl>
              <c:idx val="1"/>
              <c:layout>
                <c:manualLayout>
                  <c:x val="-3.4036179215954553E-2"/>
                  <c:y val="-7.1938588236360373E-2"/>
                </c:manualLayout>
              </c:layout>
              <c:tx>
                <c:rich>
                  <a:bodyPr/>
                  <a:lstStyle/>
                  <a:p>
                    <a:fld id="{51EAA463-74F9-44F6-9A1A-84FF9ABE1F83}" type="CATEGORYNAME">
                      <a:rPr lang="en-US"/>
                      <a:pPr/>
                      <a:t>[CATEGORY NAME]</a:t>
                    </a:fld>
                    <a:r>
                      <a:rPr lang="en-US" baseline="0" dirty="0"/>
                      <a:t>
</a:t>
                    </a:r>
                    <a:fld id="{9F826A58-8FA7-4CEE-8336-AEC43BADEB3B}"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5C9-4BDB-A03B-EE2F3091FBE9}"/>
                </c:ext>
              </c:extLst>
            </c:dLbl>
            <c:dLbl>
              <c:idx val="2"/>
              <c:layout>
                <c:manualLayout>
                  <c:x val="-7.7272359601369828E-2"/>
                  <c:y val="-3.7238509840292561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79E32A2D-591E-4EEB-B33C-CA82DFA7B449}" type="CATEGORYNAME">
                      <a:rPr lang="en-US"/>
                      <a:pPr>
                        <a:defRPr/>
                      </a:pPr>
                      <a:t>[CATEGORY NAME]</a:t>
                    </a:fld>
                    <a:r>
                      <a:rPr lang="en-US" baseline="0" dirty="0"/>
                      <a:t>
</a:t>
                    </a:r>
                    <a:fld id="{E4FAE5E7-5F65-4339-B4E3-C71FCB4ACA24}"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6763692923008553"/>
                      <c:h val="0.18194049867475043"/>
                    </c:manualLayout>
                  </c15:layout>
                  <c15:dlblFieldTable/>
                  <c15:showDataLabelsRange val="0"/>
                </c:ext>
                <c:ext xmlns:c16="http://schemas.microsoft.com/office/drawing/2014/chart" uri="{C3380CC4-5D6E-409C-BE32-E72D297353CC}">
                  <c16:uniqueId val="{00000005-05C9-4BDB-A03B-EE2F3091FBE9}"/>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Sheet1!$A$2:$A$4</c:f>
              <c:strCache>
                <c:ptCount val="3"/>
                <c:pt idx="0">
                  <c:v>Tốt</c:v>
                </c:pt>
                <c:pt idx="1">
                  <c:v>Khá</c:v>
                </c:pt>
                <c:pt idx="2">
                  <c:v>Trung bình</c:v>
                </c:pt>
              </c:strCache>
            </c:strRef>
          </c:cat>
          <c:val>
            <c:numRef>
              <c:f>Sheet1!$B$2:$B$4</c:f>
              <c:numCache>
                <c:formatCode>General</c:formatCode>
                <c:ptCount val="3"/>
                <c:pt idx="0">
                  <c:v>44.05</c:v>
                </c:pt>
                <c:pt idx="1">
                  <c:v>54.4</c:v>
                </c:pt>
                <c:pt idx="2">
                  <c:v>1.55</c:v>
                </c:pt>
              </c:numCache>
            </c:numRef>
          </c:val>
          <c:extLst>
            <c:ext xmlns:c16="http://schemas.microsoft.com/office/drawing/2014/chart" uri="{C3380CC4-5D6E-409C-BE32-E72D297353CC}">
              <c16:uniqueId val="{00000006-05C9-4BDB-A03B-EE2F3091FBE9}"/>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5611530492713286"/>
          <c:y val="0.39305156569904925"/>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2016-2917</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B127-41E3-B599-5A16DB36BCFC}"/>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B127-41E3-B599-5A16DB36BCFC}"/>
              </c:ext>
            </c:extLst>
          </c:dPt>
          <c:dPt>
            <c:idx val="2"/>
            <c:bubble3D val="0"/>
            <c:spPr>
              <a:solidFill>
                <a:schemeClr val="tx1">
                  <a:lumMod val="75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5-B127-41E3-B599-5A16DB36BCFC}"/>
              </c:ext>
            </c:extLst>
          </c:dPt>
          <c:dLbls>
            <c:dLbl>
              <c:idx val="0"/>
              <c:layout>
                <c:manualLayout>
                  <c:x val="4.2279171709965833E-2"/>
                  <c:y val="-0.1461345564778517"/>
                </c:manualLayout>
              </c:layout>
              <c:tx>
                <c:rich>
                  <a:bodyPr/>
                  <a:lstStyle/>
                  <a:p>
                    <a:fld id="{D004246F-C066-4FF2-A7C9-9C65BE19597B}" type="CATEGORYNAME">
                      <a:rPr lang="en-US"/>
                      <a:pPr/>
                      <a:t>[CATEGORY NAME]</a:t>
                    </a:fld>
                    <a:r>
                      <a:rPr lang="en-US" baseline="0" dirty="0"/>
                      <a:t>
</a:t>
                    </a:r>
                    <a:fld id="{C0448BC7-4CE3-442A-B688-3F15061665B1}"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127-41E3-B599-5A16DB36BCFC}"/>
                </c:ext>
              </c:extLst>
            </c:dLbl>
            <c:dLbl>
              <c:idx val="1"/>
              <c:layout>
                <c:manualLayout>
                  <c:x val="-8.6637547095157072E-2"/>
                  <c:y val="0.14109543384068446"/>
                </c:manualLayout>
              </c:layout>
              <c:tx>
                <c:rich>
                  <a:bodyPr/>
                  <a:lstStyle/>
                  <a:p>
                    <a:fld id="{849C95A5-4863-4389-A3D5-529BAAED1193}" type="CATEGORYNAME">
                      <a:rPr lang="en-US" dirty="0"/>
                      <a:pPr/>
                      <a:t>[CATEGORY NAME]</a:t>
                    </a:fld>
                    <a:r>
                      <a:rPr lang="en-US" baseline="0" dirty="0"/>
                      <a:t>
</a:t>
                    </a:r>
                    <a:fld id="{67D79BAE-C640-48EC-B2E2-FFAF59B2F6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B127-41E3-B599-5A16DB36BCFC}"/>
                </c:ext>
              </c:extLst>
            </c:dLbl>
            <c:dLbl>
              <c:idx val="2"/>
              <c:layout>
                <c:manualLayout>
                  <c:x val="-2.6144755845841691E-3"/>
                  <c:y val="-2.5195613185836505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5EF71BA6-8290-4A66-9E4D-F8F575AA1A43}" type="CATEGORYNAME">
                      <a:rPr lang="en-US"/>
                      <a:pPr>
                        <a:defRPr/>
                      </a:pPr>
                      <a:t>[CATEGORY NAME]</a:t>
                    </a:fld>
                    <a:r>
                      <a:rPr lang="en-US" baseline="0" dirty="0"/>
                      <a:t>
</a:t>
                    </a:r>
                    <a:fld id="{BFF8F7E1-68A6-4D41-8DE2-AF5D773E1E96}"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5736867443578396"/>
                      <c:h val="0.18697962131191775"/>
                    </c:manualLayout>
                  </c15:layout>
                  <c15:dlblFieldTable/>
                  <c15:showDataLabelsRange val="0"/>
                </c:ext>
                <c:ext xmlns:c16="http://schemas.microsoft.com/office/drawing/2014/chart" uri="{C3380CC4-5D6E-409C-BE32-E72D297353CC}">
                  <c16:uniqueId val="{00000005-B127-41E3-B599-5A16DB36BCFC}"/>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Sheet1!$A$2:$A$4</c:f>
              <c:strCache>
                <c:ptCount val="3"/>
                <c:pt idx="0">
                  <c:v>Tốt</c:v>
                </c:pt>
                <c:pt idx="1">
                  <c:v>Khá</c:v>
                </c:pt>
                <c:pt idx="2">
                  <c:v>Trung bình</c:v>
                </c:pt>
              </c:strCache>
            </c:strRef>
          </c:cat>
          <c:val>
            <c:numRef>
              <c:f>Sheet1!$B$2:$B$4</c:f>
              <c:numCache>
                <c:formatCode>General</c:formatCode>
                <c:ptCount val="3"/>
                <c:pt idx="0">
                  <c:v>46.88</c:v>
                </c:pt>
                <c:pt idx="1">
                  <c:v>53.12</c:v>
                </c:pt>
                <c:pt idx="2">
                  <c:v>0</c:v>
                </c:pt>
              </c:numCache>
            </c:numRef>
          </c:val>
          <c:extLst>
            <c:ext xmlns:c16="http://schemas.microsoft.com/office/drawing/2014/chart" uri="{C3380CC4-5D6E-409C-BE32-E72D297353CC}">
              <c16:uniqueId val="{00000006-B127-41E3-B599-5A16DB36BCFC}"/>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5611530492713286"/>
          <c:y val="0.378876564711498"/>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2014-2015</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3E6A-44FF-B975-42EF4595B5D1}"/>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3E6A-44FF-B975-42EF4595B5D1}"/>
              </c:ext>
            </c:extLst>
          </c:dPt>
          <c:dPt>
            <c:idx val="2"/>
            <c:bubble3D val="0"/>
            <c:spPr>
              <a:solidFill>
                <a:schemeClr val="tx1">
                  <a:lumMod val="75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5-3E6A-44FF-B975-42EF4595B5D1}"/>
              </c:ext>
            </c:extLst>
          </c:dPt>
          <c:dLbls>
            <c:dLbl>
              <c:idx val="0"/>
              <c:layout>
                <c:manualLayout>
                  <c:x val="1.1345262010549979E-16"/>
                  <c:y val="-0.10775975034113018"/>
                </c:manualLayout>
              </c:layout>
              <c:tx>
                <c:rich>
                  <a:bodyPr/>
                  <a:lstStyle/>
                  <a:p>
                    <a:fld id="{99A830B4-2D91-4AB3-8A11-BDB1A1A157DC}" type="CATEGORYNAME">
                      <a:rPr lang="en-US"/>
                      <a:pPr/>
                      <a:t>[CATEGORY NAME]</a:t>
                    </a:fld>
                    <a:r>
                      <a:rPr lang="en-US" baseline="0" dirty="0"/>
                      <a:t>
</a:t>
                    </a:r>
                    <a:fld id="{777C8661-9ABF-413B-8983-474231F78B17}"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3E6A-44FF-B975-42EF4595B5D1}"/>
                </c:ext>
              </c:extLst>
            </c:dLbl>
            <c:dLbl>
              <c:idx val="1"/>
              <c:layout>
                <c:manualLayout>
                  <c:x val="-4.3318773547578543E-2"/>
                  <c:y val="-0.16280242366232811"/>
                </c:manualLayout>
              </c:layout>
              <c:tx>
                <c:rich>
                  <a:bodyPr/>
                  <a:lstStyle/>
                  <a:p>
                    <a:fld id="{AB68D51B-D6D8-4FF8-862B-26E19804B0A3}" type="CATEGORYNAME">
                      <a:rPr lang="en-US"/>
                      <a:pPr/>
                      <a:t>[CATEGORY NAME]</a:t>
                    </a:fld>
                    <a:r>
                      <a:rPr lang="en-US" baseline="0" dirty="0"/>
                      <a:t>
</a:t>
                    </a:r>
                    <a:fld id="{9F89E5F4-B467-465D-A82F-B9B498B96D1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3E6A-44FF-B975-42EF4595B5D1}"/>
                </c:ext>
              </c:extLst>
            </c:dLbl>
            <c:dLbl>
              <c:idx val="2"/>
              <c:layout>
                <c:manualLayout>
                  <c:x val="-0.1144852082712057"/>
                  <c:y val="-5.4468840206458084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F04A9174-8B50-47F8-B6F7-9A3CD7140A34}" type="CATEGORYNAME">
                      <a:rPr lang="en-US"/>
                      <a:pPr>
                        <a:defRPr/>
                      </a:pPr>
                      <a:t>[CATEGORY NAME]</a:t>
                    </a:fld>
                    <a:r>
                      <a:rPr lang="en-US" baseline="0" dirty="0"/>
                      <a:t>
</a:t>
                    </a:r>
                    <a:fld id="{2C50380F-31A5-47FC-A11F-7DD642A38FDA}"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33099831012928"/>
                      <c:h val="0.17858094114898918"/>
                    </c:manualLayout>
                  </c15:layout>
                  <c15:dlblFieldTable/>
                  <c15:showDataLabelsRange val="0"/>
                </c:ext>
                <c:ext xmlns:c16="http://schemas.microsoft.com/office/drawing/2014/chart" uri="{C3380CC4-5D6E-409C-BE32-E72D297353CC}">
                  <c16:uniqueId val="{00000005-3E6A-44FF-B975-42EF4595B5D1}"/>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Sheet1!$A$2:$A$4</c:f>
              <c:strCache>
                <c:ptCount val="3"/>
                <c:pt idx="0">
                  <c:v>Tốt</c:v>
                </c:pt>
                <c:pt idx="1">
                  <c:v>Khá</c:v>
                </c:pt>
                <c:pt idx="2">
                  <c:v>Trung bình</c:v>
                </c:pt>
              </c:strCache>
            </c:strRef>
          </c:cat>
          <c:val>
            <c:numRef>
              <c:f>Sheet1!$B$2:$B$4</c:f>
              <c:numCache>
                <c:formatCode>General</c:formatCode>
                <c:ptCount val="3"/>
                <c:pt idx="0">
                  <c:v>47.7</c:v>
                </c:pt>
                <c:pt idx="1">
                  <c:v>51.72</c:v>
                </c:pt>
                <c:pt idx="2">
                  <c:v>0.57999999999999996</c:v>
                </c:pt>
              </c:numCache>
            </c:numRef>
          </c:val>
          <c:extLst>
            <c:ext xmlns:c16="http://schemas.microsoft.com/office/drawing/2014/chart" uri="{C3380CC4-5D6E-409C-BE32-E72D297353CC}">
              <c16:uniqueId val="{00000006-3E6A-44FF-B975-42EF4595B5D1}"/>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Sheet1!$B$1</c:f>
              <c:strCache>
                <c:ptCount val="1"/>
                <c:pt idx="0">
                  <c:v>Không đạt</c:v>
                </c:pt>
              </c:strCache>
            </c:strRef>
          </c:tx>
          <c:spPr>
            <a:solidFill>
              <a:srgbClr val="002060"/>
            </a:solidFill>
            <a:ln>
              <a:noFill/>
            </a:ln>
            <a:effectLst/>
            <a:sp3d/>
          </c:spPr>
          <c:invertIfNegative val="0"/>
          <c:cat>
            <c:strRef>
              <c:f>Sheet1!$A$2:$A$4</c:f>
              <c:strCache>
                <c:ptCount val="3"/>
                <c:pt idx="0">
                  <c:v>NH 2014-2015</c:v>
                </c:pt>
                <c:pt idx="1">
                  <c:v>NH 2015-2016</c:v>
                </c:pt>
                <c:pt idx="2">
                  <c:v>NH 2016-2017</c:v>
                </c:pt>
              </c:strCache>
            </c:strRef>
          </c:cat>
          <c:val>
            <c:numRef>
              <c:f>Sheet1!$B$2:$B$4</c:f>
              <c:numCache>
                <c:formatCode>General</c:formatCode>
                <c:ptCount val="3"/>
                <c:pt idx="0">
                  <c:v>2</c:v>
                </c:pt>
                <c:pt idx="1">
                  <c:v>0</c:v>
                </c:pt>
                <c:pt idx="2">
                  <c:v>2</c:v>
                </c:pt>
              </c:numCache>
            </c:numRef>
          </c:val>
          <c:extLst>
            <c:ext xmlns:c16="http://schemas.microsoft.com/office/drawing/2014/chart" uri="{C3380CC4-5D6E-409C-BE32-E72D297353CC}">
              <c16:uniqueId val="{00000000-09E2-4B42-809D-1D9190B63F3B}"/>
            </c:ext>
          </c:extLst>
        </c:ser>
        <c:ser>
          <c:idx val="1"/>
          <c:order val="1"/>
          <c:tx>
            <c:strRef>
              <c:f>Sheet1!$C$1</c:f>
              <c:strCache>
                <c:ptCount val="1"/>
                <c:pt idx="0">
                  <c:v>Giải ba</c:v>
                </c:pt>
              </c:strCache>
            </c:strRef>
          </c:tx>
          <c:spPr>
            <a:solidFill>
              <a:schemeClr val="accent2"/>
            </a:solidFill>
            <a:ln>
              <a:noFill/>
            </a:ln>
            <a:effectLst/>
            <a:sp3d/>
          </c:spPr>
          <c:invertIfNegative val="0"/>
          <c:cat>
            <c:strRef>
              <c:f>Sheet1!$A$2:$A$4</c:f>
              <c:strCache>
                <c:ptCount val="3"/>
                <c:pt idx="0">
                  <c:v>NH 2014-2015</c:v>
                </c:pt>
                <c:pt idx="1">
                  <c:v>NH 2015-2016</c:v>
                </c:pt>
                <c:pt idx="2">
                  <c:v>NH 2016-2017</c:v>
                </c:pt>
              </c:strCache>
            </c:strRef>
          </c:cat>
          <c:val>
            <c:numRef>
              <c:f>Sheet1!$C$2:$C$4</c:f>
              <c:numCache>
                <c:formatCode>General</c:formatCode>
                <c:ptCount val="3"/>
                <c:pt idx="0">
                  <c:v>2</c:v>
                </c:pt>
                <c:pt idx="1">
                  <c:v>1</c:v>
                </c:pt>
                <c:pt idx="2">
                  <c:v>5</c:v>
                </c:pt>
              </c:numCache>
            </c:numRef>
          </c:val>
          <c:extLst>
            <c:ext xmlns:c16="http://schemas.microsoft.com/office/drawing/2014/chart" uri="{C3380CC4-5D6E-409C-BE32-E72D297353CC}">
              <c16:uniqueId val="{00000001-09E2-4B42-809D-1D9190B63F3B}"/>
            </c:ext>
          </c:extLst>
        </c:ser>
        <c:ser>
          <c:idx val="2"/>
          <c:order val="2"/>
          <c:tx>
            <c:strRef>
              <c:f>Sheet1!$D$1</c:f>
              <c:strCache>
                <c:ptCount val="1"/>
                <c:pt idx="0">
                  <c:v>Giải nhì</c:v>
                </c:pt>
              </c:strCache>
            </c:strRef>
          </c:tx>
          <c:spPr>
            <a:solidFill>
              <a:srgbClr val="FFFF00"/>
            </a:solidFill>
            <a:ln>
              <a:noFill/>
            </a:ln>
            <a:effectLst/>
            <a:sp3d/>
          </c:spPr>
          <c:invertIfNegative val="0"/>
          <c:cat>
            <c:strRef>
              <c:f>Sheet1!$A$2:$A$4</c:f>
              <c:strCache>
                <c:ptCount val="3"/>
                <c:pt idx="0">
                  <c:v>NH 2014-2015</c:v>
                </c:pt>
                <c:pt idx="1">
                  <c:v>NH 2015-2016</c:v>
                </c:pt>
                <c:pt idx="2">
                  <c:v>NH 2016-2017</c:v>
                </c:pt>
              </c:strCache>
            </c:strRef>
          </c:cat>
          <c:val>
            <c:numRef>
              <c:f>Sheet1!$D$2:$D$4</c:f>
              <c:numCache>
                <c:formatCode>General</c:formatCode>
                <c:ptCount val="3"/>
                <c:pt idx="0">
                  <c:v>5</c:v>
                </c:pt>
                <c:pt idx="1">
                  <c:v>7</c:v>
                </c:pt>
                <c:pt idx="2">
                  <c:v>6</c:v>
                </c:pt>
              </c:numCache>
            </c:numRef>
          </c:val>
          <c:extLst>
            <c:ext xmlns:c16="http://schemas.microsoft.com/office/drawing/2014/chart" uri="{C3380CC4-5D6E-409C-BE32-E72D297353CC}">
              <c16:uniqueId val="{00000002-09E2-4B42-809D-1D9190B63F3B}"/>
            </c:ext>
          </c:extLst>
        </c:ser>
        <c:ser>
          <c:idx val="3"/>
          <c:order val="3"/>
          <c:tx>
            <c:strRef>
              <c:f>Sheet1!$E$1</c:f>
              <c:strCache>
                <c:ptCount val="1"/>
                <c:pt idx="0">
                  <c:v>Giải nhất</c:v>
                </c:pt>
              </c:strCache>
            </c:strRef>
          </c:tx>
          <c:spPr>
            <a:solidFill>
              <a:srgbClr val="FF0000"/>
            </a:solidFill>
            <a:ln>
              <a:noFill/>
            </a:ln>
            <a:effectLst/>
            <a:sp3d/>
          </c:spPr>
          <c:invertIfNegative val="0"/>
          <c:cat>
            <c:strRef>
              <c:f>Sheet1!$A$2:$A$4</c:f>
              <c:strCache>
                <c:ptCount val="3"/>
                <c:pt idx="0">
                  <c:v>NH 2014-2015</c:v>
                </c:pt>
                <c:pt idx="1">
                  <c:v>NH 2015-2016</c:v>
                </c:pt>
                <c:pt idx="2">
                  <c:v>NH 2016-2017</c:v>
                </c:pt>
              </c:strCache>
            </c:strRef>
          </c:cat>
          <c:val>
            <c:numRef>
              <c:f>Sheet1!$E$2:$E$4</c:f>
              <c:numCache>
                <c:formatCode>General</c:formatCode>
                <c:ptCount val="3"/>
                <c:pt idx="0">
                  <c:v>6</c:v>
                </c:pt>
                <c:pt idx="1">
                  <c:v>7</c:v>
                </c:pt>
                <c:pt idx="2">
                  <c:v>6</c:v>
                </c:pt>
              </c:numCache>
            </c:numRef>
          </c:val>
          <c:extLst>
            <c:ext xmlns:c16="http://schemas.microsoft.com/office/drawing/2014/chart" uri="{C3380CC4-5D6E-409C-BE32-E72D297353CC}">
              <c16:uniqueId val="{00000003-09E2-4B42-809D-1D9190B63F3B}"/>
            </c:ext>
          </c:extLst>
        </c:ser>
        <c:dLbls>
          <c:showLegendKey val="0"/>
          <c:showVal val="0"/>
          <c:showCatName val="0"/>
          <c:showSerName val="0"/>
          <c:showPercent val="0"/>
          <c:showBubbleSize val="0"/>
        </c:dLbls>
        <c:gapWidth val="150"/>
        <c:shape val="box"/>
        <c:axId val="494790784"/>
        <c:axId val="494787832"/>
        <c:axId val="0"/>
      </c:bar3DChart>
      <c:catAx>
        <c:axId val="4947907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94787832"/>
        <c:crosses val="autoZero"/>
        <c:auto val="1"/>
        <c:lblAlgn val="ctr"/>
        <c:lblOffset val="100"/>
        <c:noMultiLvlLbl val="0"/>
      </c:catAx>
      <c:valAx>
        <c:axId val="494787832"/>
        <c:scaling>
          <c:orientation val="minMax"/>
        </c:scaling>
        <c:delete val="0"/>
        <c:axPos val="l"/>
        <c:majorGridlines>
          <c:spPr>
            <a:ln w="9525" cap="flat" cmpd="sng" algn="ctr">
              <a:solidFill>
                <a:schemeClr val="accent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crossAx val="494790784"/>
        <c:crosses val="autoZero"/>
        <c:crossBetween val="between"/>
      </c:valAx>
      <c:dTable>
        <c:showHorzBorder val="1"/>
        <c:showVertBorder val="1"/>
        <c:showOutline val="1"/>
        <c:showKeys val="1"/>
        <c:spPr>
          <a:noFill/>
          <a:ln w="9525" cap="flat" cmpd="sng" algn="ctr">
            <a:solidFill>
              <a:schemeClr val="accent1">
                <a:lumMod val="75000"/>
              </a:schemeClr>
            </a:solidFill>
            <a:round/>
          </a:ln>
          <a:effectLst/>
        </c:spPr>
        <c:txPr>
          <a:bodyPr rot="0" spcFirstLastPara="1" vertOverflow="ellipsis" vert="horz" wrap="square" anchor="ctr" anchorCtr="1"/>
          <a:lstStyle/>
          <a:p>
            <a:pPr rtl="0">
              <a:defRPr sz="1197" b="1" i="0" u="none" strike="noStrike" kern="1200" baseline="0">
                <a:solidFill>
                  <a:srgbClr val="FF0000"/>
                </a:solidFill>
                <a:latin typeface="+mn-lt"/>
                <a:ea typeface="+mn-ea"/>
                <a:cs typeface="+mn-cs"/>
              </a:defRPr>
            </a:pPr>
            <a:endParaRPr lang="en-US"/>
          </a:p>
        </c:txPr>
      </c:dTable>
      <c:spPr>
        <a:solidFill>
          <a:srgbClr val="00FFFF"/>
        </a:solidFill>
        <a:ln>
          <a:noFill/>
        </a:ln>
        <a:effectLst/>
      </c:spPr>
    </c:plotArea>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2014-2015</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0000"/>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0.16374647888585844"/>
                  <c:y val="-0.13659498553657451"/>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6.6852114997975137E-2"/>
                  <c:y val="-0.13408797817361698"/>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4.8700905992524184E-2"/>
                  <c:y val="-0.1237895052005310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418DC60-7F27-453D-8348-F472ACE7EAC2}" type="CATEGORYNAME">
                      <a:rPr lang="en-US" dirty="0"/>
                      <a:pPr/>
                      <a:t>[CATEGORY NAME]</a:t>
                    </a:fld>
                    <a:r>
                      <a:rPr lang="en-US" baseline="0" dirty="0"/>
                      <a:t>
</a:t>
                    </a:r>
                    <a:fld id="{397EAC85-5D84-472C-BB3A-F0F6E19CA4ED}"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Sheet1!$A$2:$A$9</c:f>
              <c:strCache>
                <c:ptCount val="8"/>
                <c:pt idx="0">
                  <c:v>Xuất sắc</c:v>
                </c:pt>
                <c:pt idx="1">
                  <c:v>Giỏi</c:v>
                </c:pt>
                <c:pt idx="2">
                  <c:v>Khá</c:v>
                </c:pt>
                <c:pt idx="3">
                  <c:v>Trung bình khá</c:v>
                </c:pt>
                <c:pt idx="4">
                  <c:v>Trung bình</c:v>
                </c:pt>
                <c:pt idx="5">
                  <c:v>Trung bình yếu</c:v>
                </c:pt>
                <c:pt idx="6">
                  <c:v>Yếu</c:v>
                </c:pt>
                <c:pt idx="7">
                  <c:v>Kém</c:v>
                </c:pt>
              </c:strCache>
            </c:strRef>
          </c:cat>
          <c:val>
            <c:numRef>
              <c:f>Sheet1!$B$2:$B$9</c:f>
              <c:numCache>
                <c:formatCode>General</c:formatCode>
                <c:ptCount val="8"/>
                <c:pt idx="0">
                  <c:v>0.03</c:v>
                </c:pt>
                <c:pt idx="1">
                  <c:v>1.45</c:v>
                </c:pt>
                <c:pt idx="2">
                  <c:v>12.02</c:v>
                </c:pt>
                <c:pt idx="3">
                  <c:v>15.43</c:v>
                </c:pt>
                <c:pt idx="4">
                  <c:v>34.06</c:v>
                </c:pt>
                <c:pt idx="5">
                  <c:v>0</c:v>
                </c:pt>
                <c:pt idx="6">
                  <c:v>25.59</c:v>
                </c:pt>
                <c:pt idx="7">
                  <c:v>11.41</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2015-2016</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0000"/>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9.6896827771824526E-2"/>
                  <c:y val="-0.12105366101189523"/>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8.5315341306163115E-3"/>
                  <c:y val="-0.14444886119006983"/>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5.7234904007081651E-2"/>
                  <c:y val="-2.277089579011625E-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DBB0627-A665-42A9-B47F-A645052FA2AB}" type="CATEGORYNAME">
                      <a:rPr lang="en-US" dirty="0"/>
                      <a:pPr/>
                      <a:t>[CATEGORY NAME]</a:t>
                    </a:fld>
                    <a:r>
                      <a:rPr lang="en-US" baseline="0" dirty="0"/>
                      <a:t>
</a:t>
                    </a:r>
                    <a:fld id="{ECCD78AF-57B0-4C04-9B24-5D8EAEFC95F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Sheet1!$A$2:$A$9</c:f>
              <c:strCache>
                <c:ptCount val="8"/>
                <c:pt idx="0">
                  <c:v>Xuất sắc</c:v>
                </c:pt>
                <c:pt idx="1">
                  <c:v>Giỏi</c:v>
                </c:pt>
                <c:pt idx="2">
                  <c:v>Khá</c:v>
                </c:pt>
                <c:pt idx="3">
                  <c:v>Trung bình khá</c:v>
                </c:pt>
                <c:pt idx="4">
                  <c:v>Trung bình</c:v>
                </c:pt>
                <c:pt idx="5">
                  <c:v>Trung bình yếu</c:v>
                </c:pt>
                <c:pt idx="6">
                  <c:v>Yếu</c:v>
                </c:pt>
                <c:pt idx="7">
                  <c:v>Kém</c:v>
                </c:pt>
              </c:strCache>
            </c:strRef>
          </c:cat>
          <c:val>
            <c:numRef>
              <c:f>Sheet1!$B$2:$B$9</c:f>
              <c:numCache>
                <c:formatCode>General</c:formatCode>
                <c:ptCount val="8"/>
                <c:pt idx="0">
                  <c:v>0.02</c:v>
                </c:pt>
                <c:pt idx="1">
                  <c:v>1.02</c:v>
                </c:pt>
                <c:pt idx="2">
                  <c:v>9.84</c:v>
                </c:pt>
                <c:pt idx="3">
                  <c:v>6.77</c:v>
                </c:pt>
                <c:pt idx="4">
                  <c:v>42.99</c:v>
                </c:pt>
                <c:pt idx="5">
                  <c:v>27.74</c:v>
                </c:pt>
                <c:pt idx="6">
                  <c:v>1.78</c:v>
                </c:pt>
                <c:pt idx="7">
                  <c:v>9.84</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2016-2017</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0000"/>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9.6896827771824526E-2"/>
                  <c:y val="-0.12105366101189523"/>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8.5315341306163115E-3"/>
                  <c:y val="-0.14444886119006983"/>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5.7234904007081651E-2"/>
                  <c:y val="-2.277089579011625E-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DBB0627-A665-42A9-B47F-A645052FA2AB}" type="CATEGORYNAME">
                      <a:rPr lang="en-US" dirty="0"/>
                      <a:pPr/>
                      <a:t>[CATEGORY NAME]</a:t>
                    </a:fld>
                    <a:r>
                      <a:rPr lang="en-US" baseline="0" dirty="0"/>
                      <a:t>
</a:t>
                    </a:r>
                    <a:fld id="{ECCD78AF-57B0-4C04-9B24-5D8EAEFC95F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Sheet1!$A$2:$A$9</c:f>
              <c:strCache>
                <c:ptCount val="8"/>
                <c:pt idx="0">
                  <c:v>Xuất sắc</c:v>
                </c:pt>
                <c:pt idx="1">
                  <c:v>Giỏi</c:v>
                </c:pt>
                <c:pt idx="2">
                  <c:v>Khá</c:v>
                </c:pt>
                <c:pt idx="3">
                  <c:v>Trung bình khá</c:v>
                </c:pt>
                <c:pt idx="4">
                  <c:v>Trung bình</c:v>
                </c:pt>
                <c:pt idx="5">
                  <c:v>Trung bình yếu</c:v>
                </c:pt>
                <c:pt idx="6">
                  <c:v>Yếu</c:v>
                </c:pt>
                <c:pt idx="7">
                  <c:v>Kém</c:v>
                </c:pt>
              </c:strCache>
            </c:strRef>
          </c:cat>
          <c:val>
            <c:numRef>
              <c:f>Sheet1!$B$2:$B$9</c:f>
              <c:numCache>
                <c:formatCode>General</c:formatCode>
                <c:ptCount val="8"/>
                <c:pt idx="0">
                  <c:v>0.04</c:v>
                </c:pt>
                <c:pt idx="1">
                  <c:v>1.45</c:v>
                </c:pt>
                <c:pt idx="2">
                  <c:v>9.2899999999999991</c:v>
                </c:pt>
                <c:pt idx="3">
                  <c:v>6.04</c:v>
                </c:pt>
                <c:pt idx="4">
                  <c:v>42.82</c:v>
                </c:pt>
                <c:pt idx="5">
                  <c:v>25.99</c:v>
                </c:pt>
                <c:pt idx="6">
                  <c:v>3.41</c:v>
                </c:pt>
                <c:pt idx="7">
                  <c:v>10.97</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2014-2015</c:v>
                </c:pt>
              </c:strCache>
            </c:strRef>
          </c:tx>
          <c:dPt>
            <c:idx val="0"/>
            <c:bubble3D val="0"/>
            <c:spPr>
              <a:solidFill>
                <a:srgbClr val="FF0000"/>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FF66"/>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8.94287955460146E-2"/>
                  <c:y val="-0.10292211573310284"/>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8.6764777031942686E-2"/>
                  <c:y val="-4.0840031025541845E-2"/>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8.7103897058032981E-2"/>
                  <c:y val="1.3492194767468541E-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DBB0627-A665-42A9-B47F-A645052FA2AB}" type="CATEGORYNAME">
                      <a:rPr lang="en-US" dirty="0"/>
                      <a:pPr/>
                      <a:t>[CATEGORY NAME]</a:t>
                    </a:fld>
                    <a:r>
                      <a:rPr lang="en-US" baseline="0" dirty="0"/>
                      <a:t>
</a:t>
                    </a:r>
                    <a:fld id="{ECCD78AF-57B0-4C04-9B24-5D8EAEFC95F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Sheet1!$A$2:$A$8</c:f>
              <c:strCache>
                <c:ptCount val="7"/>
                <c:pt idx="0">
                  <c:v>Xuất sắc</c:v>
                </c:pt>
                <c:pt idx="1">
                  <c:v>Tốt</c:v>
                </c:pt>
                <c:pt idx="2">
                  <c:v>Khá</c:v>
                </c:pt>
                <c:pt idx="3">
                  <c:v>Trung bình khá</c:v>
                </c:pt>
                <c:pt idx="4">
                  <c:v>Trung bình</c:v>
                </c:pt>
                <c:pt idx="5">
                  <c:v>Yếu</c:v>
                </c:pt>
                <c:pt idx="6">
                  <c:v>Kém</c:v>
                </c:pt>
              </c:strCache>
            </c:strRef>
          </c:cat>
          <c:val>
            <c:numRef>
              <c:f>Sheet1!$B$2:$B$8</c:f>
              <c:numCache>
                <c:formatCode>General</c:formatCode>
                <c:ptCount val="7"/>
                <c:pt idx="0">
                  <c:v>0.34</c:v>
                </c:pt>
                <c:pt idx="1">
                  <c:v>1.65</c:v>
                </c:pt>
                <c:pt idx="2">
                  <c:v>11.01</c:v>
                </c:pt>
                <c:pt idx="3">
                  <c:v>32.51</c:v>
                </c:pt>
                <c:pt idx="4">
                  <c:v>31.4</c:v>
                </c:pt>
                <c:pt idx="5">
                  <c:v>15.7</c:v>
                </c:pt>
                <c:pt idx="6">
                  <c:v>7.39</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2015-2016</c:v>
                </c:pt>
              </c:strCache>
            </c:strRef>
          </c:tx>
          <c:dPt>
            <c:idx val="0"/>
            <c:bubble3D val="0"/>
            <c:spPr>
              <a:solidFill>
                <a:srgbClr val="FF0000"/>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FF66"/>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6.80938005096208E-2"/>
                  <c:y val="-0.2039407251435176"/>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8.6764777031942686E-2"/>
                  <c:y val="-4.0840031025541845E-2"/>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8.7103897058032981E-2"/>
                  <c:y val="1.3492194767468541E-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DBB0627-A665-42A9-B47F-A645052FA2AB}" type="CATEGORYNAME">
                      <a:rPr lang="en-US" dirty="0"/>
                      <a:pPr/>
                      <a:t>[CATEGORY NAME]</a:t>
                    </a:fld>
                    <a:r>
                      <a:rPr lang="en-US" baseline="0" dirty="0"/>
                      <a:t>
</a:t>
                    </a:r>
                    <a:fld id="{ECCD78AF-57B0-4C04-9B24-5D8EAEFC95F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Sheet1!$A$2:$A$8</c:f>
              <c:strCache>
                <c:ptCount val="7"/>
                <c:pt idx="0">
                  <c:v>Xuất sắc</c:v>
                </c:pt>
                <c:pt idx="1">
                  <c:v>Tốt</c:v>
                </c:pt>
                <c:pt idx="2">
                  <c:v>Khá</c:v>
                </c:pt>
                <c:pt idx="3">
                  <c:v>Trung bình khá</c:v>
                </c:pt>
                <c:pt idx="4">
                  <c:v>Trung bình</c:v>
                </c:pt>
                <c:pt idx="5">
                  <c:v>Yếu</c:v>
                </c:pt>
                <c:pt idx="6">
                  <c:v>Kém</c:v>
                </c:pt>
              </c:strCache>
            </c:strRef>
          </c:cat>
          <c:val>
            <c:numRef>
              <c:f>Sheet1!$B$2:$B$8</c:f>
              <c:numCache>
                <c:formatCode>General</c:formatCode>
                <c:ptCount val="7"/>
                <c:pt idx="0">
                  <c:v>0.05</c:v>
                </c:pt>
                <c:pt idx="1">
                  <c:v>1.1599999999999999</c:v>
                </c:pt>
                <c:pt idx="2">
                  <c:v>9.4</c:v>
                </c:pt>
                <c:pt idx="3">
                  <c:v>34.14</c:v>
                </c:pt>
                <c:pt idx="4">
                  <c:v>41.22</c:v>
                </c:pt>
                <c:pt idx="5">
                  <c:v>11.94</c:v>
                </c:pt>
                <c:pt idx="6">
                  <c:v>2.09</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3.2760147619991423E-2"/>
          <c:y val="4.6249389006321966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NH 2016-2017</c:v>
                </c:pt>
              </c:strCache>
            </c:strRef>
          </c:tx>
          <c:dPt>
            <c:idx val="0"/>
            <c:bubble3D val="0"/>
            <c:spPr>
              <a:solidFill>
                <a:srgbClr val="FF0000"/>
              </a:solidFill>
              <a:ln w="19050">
                <a:solidFill>
                  <a:schemeClr val="lt1"/>
                </a:solidFill>
              </a:ln>
              <a:effectLst/>
            </c:spPr>
            <c:extLst>
              <c:ext xmlns:c16="http://schemas.microsoft.com/office/drawing/2014/chart" uri="{C3380CC4-5D6E-409C-BE32-E72D297353CC}">
                <c16:uniqueId val="{00000008-0F3A-4137-B1F9-86566C2DD56F}"/>
              </c:ext>
            </c:extLst>
          </c:dPt>
          <c:dPt>
            <c:idx val="1"/>
            <c:bubble3D val="0"/>
            <c:spPr>
              <a:solidFill>
                <a:schemeClr val="tx1">
                  <a:lumMod val="60000"/>
                  <a:lumOff val="40000"/>
                </a:schemeClr>
              </a:solidFill>
              <a:ln w="19050">
                <a:solidFill>
                  <a:schemeClr val="lt1"/>
                </a:solidFill>
              </a:ln>
              <a:effectLst/>
            </c:spPr>
            <c:extLst>
              <c:ext xmlns:c16="http://schemas.microsoft.com/office/drawing/2014/chart" uri="{C3380CC4-5D6E-409C-BE32-E72D297353CC}">
                <c16:uniqueId val="{00000004-0F3A-4137-B1F9-86566C2DD56F}"/>
              </c:ext>
            </c:extLst>
          </c:dPt>
          <c:dPt>
            <c:idx val="2"/>
            <c:bubble3D val="0"/>
            <c:spPr>
              <a:solidFill>
                <a:srgbClr val="00FF00"/>
              </a:solidFill>
              <a:ln w="19050">
                <a:solidFill>
                  <a:schemeClr val="lt1"/>
                </a:solidFill>
              </a:ln>
              <a:effectLst/>
            </c:spPr>
            <c:extLst>
              <c:ext xmlns:c16="http://schemas.microsoft.com/office/drawing/2014/chart" uri="{C3380CC4-5D6E-409C-BE32-E72D297353CC}">
                <c16:uniqueId val="{00000003-0F3A-4137-B1F9-86566C2DD56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6-0F3A-4137-B1F9-86566C2DD56F}"/>
              </c:ext>
            </c:extLst>
          </c:dPt>
          <c:dPt>
            <c:idx val="4"/>
            <c:bubble3D val="0"/>
            <c:spPr>
              <a:solidFill>
                <a:srgbClr val="6600CC"/>
              </a:solidFill>
              <a:ln w="19050">
                <a:solidFill>
                  <a:schemeClr val="lt1"/>
                </a:solidFill>
              </a:ln>
              <a:effectLst/>
            </c:spPr>
            <c:extLst>
              <c:ext xmlns:c16="http://schemas.microsoft.com/office/drawing/2014/chart" uri="{C3380CC4-5D6E-409C-BE32-E72D297353CC}">
                <c16:uniqueId val="{00000005-0F3A-4137-B1F9-86566C2DD56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7-0F3A-4137-B1F9-86566C2DD56F}"/>
              </c:ext>
            </c:extLst>
          </c:dPt>
          <c:dPt>
            <c:idx val="6"/>
            <c:bubble3D val="0"/>
            <c:spPr>
              <a:solidFill>
                <a:srgbClr val="FFFF66"/>
              </a:solidFill>
              <a:ln w="19050">
                <a:solidFill>
                  <a:schemeClr val="lt1"/>
                </a:solidFill>
              </a:ln>
              <a:effectLst/>
            </c:spPr>
            <c:extLst>
              <c:ext xmlns:c16="http://schemas.microsoft.com/office/drawing/2014/chart" uri="{C3380CC4-5D6E-409C-BE32-E72D297353CC}">
                <c16:uniqueId val="{00000002-0F3A-4137-B1F9-86566C2DD56F}"/>
              </c:ext>
            </c:extLst>
          </c:dPt>
          <c:dPt>
            <c:idx val="7"/>
            <c:bubble3D val="0"/>
            <c:spPr>
              <a:solidFill>
                <a:srgbClr val="FF00FF"/>
              </a:solidFill>
              <a:ln w="19050">
                <a:solidFill>
                  <a:schemeClr val="lt1"/>
                </a:solidFill>
              </a:ln>
              <a:effectLst/>
            </c:spPr>
            <c:extLst>
              <c:ext xmlns:c16="http://schemas.microsoft.com/office/drawing/2014/chart" uri="{C3380CC4-5D6E-409C-BE32-E72D297353CC}">
                <c16:uniqueId val="{00000001-0F3A-4137-B1F9-86566C2DD56F}"/>
              </c:ext>
            </c:extLst>
          </c:dPt>
          <c:dLbls>
            <c:dLbl>
              <c:idx val="0"/>
              <c:layout>
                <c:manualLayout>
                  <c:x val="-1.6958241199006564E-2"/>
                  <c:y val="-2.333279013480774E-2"/>
                </c:manualLayout>
              </c:layout>
              <c:tx>
                <c:rich>
                  <a:bodyPr/>
                  <a:lstStyle/>
                  <a:p>
                    <a:fld id="{09BC934C-563B-427D-80E8-00E08717F832}" type="CATEGORYNAME">
                      <a:rPr lang="en-US"/>
                      <a:pPr/>
                      <a:t>[CATEGORY NAME]</a:t>
                    </a:fld>
                    <a:r>
                      <a:rPr lang="en-US" baseline="0" dirty="0"/>
                      <a:t>
</a:t>
                    </a:r>
                    <a:fld id="{408FAA5C-102E-489D-BB73-1245F4615003}"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F3A-4137-B1F9-86566C2DD56F}"/>
                </c:ext>
              </c:extLst>
            </c:dLbl>
            <c:dLbl>
              <c:idx val="1"/>
              <c:layout>
                <c:manualLayout>
                  <c:x val="7.3792988055090658E-2"/>
                  <c:y val="-1.276387364046553E-2"/>
                </c:manualLayout>
              </c:layout>
              <c:tx>
                <c:rich>
                  <a:bodyPr/>
                  <a:lstStyle/>
                  <a:p>
                    <a:fld id="{354F3D99-4691-4BD1-B4CF-0D8BFEE6884C}" type="CATEGORYNAME">
                      <a:rPr lang="en-US" dirty="0"/>
                      <a:pPr/>
                      <a:t>[CATEGORY NAME]</a:t>
                    </a:fld>
                    <a:r>
                      <a:rPr lang="en-US" baseline="0" dirty="0"/>
                      <a:t>
</a:t>
                    </a:r>
                    <a:fld id="{112A4B5F-E24C-4E19-90DC-3DA47548B28F}"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F3A-4137-B1F9-86566C2DD56F}"/>
                </c:ext>
              </c:extLst>
            </c:dLbl>
            <c:dLbl>
              <c:idx val="2"/>
              <c:layout>
                <c:manualLayout>
                  <c:x val="0.1446266275073379"/>
                  <c:y val="4.9276604371517603E-2"/>
                </c:manualLayout>
              </c:layout>
              <c:tx>
                <c:rich>
                  <a:bodyPr/>
                  <a:lstStyle/>
                  <a:p>
                    <a:fld id="{23FCC45C-E666-4F14-AE0C-4705C130DB34}" type="CATEGORYNAME">
                      <a:rPr lang="en-US" dirty="0"/>
                      <a:pPr/>
                      <a:t>[CATEGORY NAME]</a:t>
                    </a:fld>
                    <a:r>
                      <a:rPr lang="en-US" baseline="0" dirty="0"/>
                      <a:t>
</a:t>
                    </a:r>
                    <a:fld id="{C5F9D338-6282-4DC0-9B8C-E0BE4E17764A}"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0F3A-4137-B1F9-86566C2DD56F}"/>
                </c:ext>
              </c:extLst>
            </c:dLbl>
            <c:dLbl>
              <c:idx val="3"/>
              <c:layout>
                <c:manualLayout>
                  <c:x val="5.404865409219764E-2"/>
                  <c:y val="0.11396971318098076"/>
                </c:manualLayout>
              </c:layout>
              <c:tx>
                <c:rich>
                  <a:bodyPr/>
                  <a:lstStyle/>
                  <a:p>
                    <a:fld id="{8199E767-561D-4E0F-B94D-175BF09D7C39}" type="CATEGORYNAME">
                      <a:rPr lang="en-US"/>
                      <a:pPr/>
                      <a:t>[CATEGORY NAME]</a:t>
                    </a:fld>
                    <a:r>
                      <a:rPr lang="en-US" baseline="0" dirty="0"/>
                      <a:t>
</a:t>
                    </a:r>
                    <a:fld id="{C630B132-C009-424E-A609-387394DBEAC4}"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0F3A-4137-B1F9-86566C2DD56F}"/>
                </c:ext>
              </c:extLst>
            </c:dLbl>
            <c:dLbl>
              <c:idx val="4"/>
              <c:layout>
                <c:manualLayout>
                  <c:x val="-3.9647140461095721E-2"/>
                  <c:y val="-0.2531549194716684"/>
                </c:manualLayout>
              </c:layout>
              <c:tx>
                <c:rich>
                  <a:bodyPr/>
                  <a:lstStyle/>
                  <a:p>
                    <a:fld id="{54A5C5D1-C47C-4D0B-B0D9-17210DCD9787}" type="CATEGORYNAME">
                      <a:rPr lang="en-US"/>
                      <a:pPr/>
                      <a:t>[CATEGORY NAME]</a:t>
                    </a:fld>
                    <a:r>
                      <a:rPr lang="en-US" baseline="0" dirty="0"/>
                      <a:t>
</a:t>
                    </a:r>
                    <a:fld id="{E0B737D9-6763-4B2B-8784-D8AF9A79956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F3A-4137-B1F9-86566C2DD56F}"/>
                </c:ext>
              </c:extLst>
            </c:dLbl>
            <c:dLbl>
              <c:idx val="5"/>
              <c:layout>
                <c:manualLayout>
                  <c:x val="-0.10383277306105773"/>
                  <c:y val="2.9095929335514557E-2"/>
                </c:manualLayout>
              </c:layout>
              <c:tx>
                <c:rich>
                  <a:bodyPr/>
                  <a:lstStyle/>
                  <a:p>
                    <a:fld id="{07649870-6A29-4E19-B5F3-DD610D7C075E}" type="CATEGORYNAME">
                      <a:rPr lang="en-US"/>
                      <a:pPr/>
                      <a:t>[CATEGORY NAME]</a:t>
                    </a:fld>
                    <a:r>
                      <a:rPr lang="en-US" baseline="0" dirty="0"/>
                      <a:t>
</a:t>
                    </a:r>
                    <a:fld id="{6EF7F8AC-893A-4969-B4FE-00CBDBACB47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0F3A-4137-B1F9-86566C2DD56F}"/>
                </c:ext>
              </c:extLst>
            </c:dLbl>
            <c:dLbl>
              <c:idx val="6"/>
              <c:layout>
                <c:manualLayout>
                  <c:x val="-8.7103897058032981E-2"/>
                  <c:y val="1.3492194767468541E-2"/>
                </c:manualLayout>
              </c:layout>
              <c:tx>
                <c:rich>
                  <a:bodyPr/>
                  <a:lstStyle/>
                  <a:p>
                    <a:fld id="{C2DD3F81-D8F2-4575-BB20-0E2D6118E816}" type="CATEGORYNAME">
                      <a:rPr lang="en-US" dirty="0"/>
                      <a:pPr/>
                      <a:t>[CATEGORY NAME]</a:t>
                    </a:fld>
                    <a:r>
                      <a:rPr lang="en-US" baseline="0" dirty="0"/>
                      <a:t>
</a:t>
                    </a:r>
                    <a:fld id="{9C250979-16A9-4D43-B64C-C35B44E2B705}"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F3A-4137-B1F9-86566C2DD56F}"/>
                </c:ext>
              </c:extLst>
            </c:dLbl>
            <c:dLbl>
              <c:idx val="7"/>
              <c:layout>
                <c:manualLayout>
                  <c:x val="-2.1681506714307731E-2"/>
                  <c:y val="-3.3860099933572065E-2"/>
                </c:manualLayout>
              </c:layout>
              <c:tx>
                <c:rich>
                  <a:bodyPr/>
                  <a:lstStyle/>
                  <a:p>
                    <a:fld id="{1DBB0627-A665-42A9-B47F-A645052FA2AB}" type="CATEGORYNAME">
                      <a:rPr lang="en-US" dirty="0"/>
                      <a:pPr/>
                      <a:t>[CATEGORY NAME]</a:t>
                    </a:fld>
                    <a:r>
                      <a:rPr lang="en-US" baseline="0" dirty="0"/>
                      <a:t>
</a:t>
                    </a:r>
                    <a:fld id="{ECCD78AF-57B0-4C04-9B24-5D8EAEFC95F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F3A-4137-B1F9-86566C2DD56F}"/>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Sheet1!$A$2:$A$8</c:f>
              <c:strCache>
                <c:ptCount val="7"/>
                <c:pt idx="0">
                  <c:v>Xuất sắc</c:v>
                </c:pt>
                <c:pt idx="1">
                  <c:v>Tốt</c:v>
                </c:pt>
                <c:pt idx="2">
                  <c:v>Khá</c:v>
                </c:pt>
                <c:pt idx="3">
                  <c:v>Trung bình khá</c:v>
                </c:pt>
                <c:pt idx="4">
                  <c:v>Trung bình</c:v>
                </c:pt>
                <c:pt idx="5">
                  <c:v>Yếu</c:v>
                </c:pt>
                <c:pt idx="6">
                  <c:v>Kém</c:v>
                </c:pt>
              </c:strCache>
            </c:strRef>
          </c:cat>
          <c:val>
            <c:numRef>
              <c:f>Sheet1!$B$2:$B$8</c:f>
              <c:numCache>
                <c:formatCode>General</c:formatCode>
                <c:ptCount val="7"/>
                <c:pt idx="0">
                  <c:v>0.08</c:v>
                </c:pt>
                <c:pt idx="1">
                  <c:v>1.21</c:v>
                </c:pt>
                <c:pt idx="2">
                  <c:v>8.52</c:v>
                </c:pt>
                <c:pt idx="3">
                  <c:v>38.36</c:v>
                </c:pt>
                <c:pt idx="4">
                  <c:v>41.4</c:v>
                </c:pt>
                <c:pt idx="5">
                  <c:v>10.92</c:v>
                </c:pt>
                <c:pt idx="6">
                  <c:v>1.38</c:v>
                </c:pt>
              </c:numCache>
            </c:numRef>
          </c:val>
          <c:extLst>
            <c:ext xmlns:c16="http://schemas.microsoft.com/office/drawing/2014/chart" uri="{C3380CC4-5D6E-409C-BE32-E72D297353CC}">
              <c16:uniqueId val="{00000000-0F3A-4137-B1F9-86566C2DD56F}"/>
            </c:ext>
          </c:extLst>
        </c:ser>
        <c:dLbls>
          <c:showLegendKey val="0"/>
          <c:showVal val="0"/>
          <c:showCatName val="0"/>
          <c:showSerName val="0"/>
          <c:showPercent val="0"/>
          <c:showBubbleSize val="0"/>
          <c:showLeaderLines val="0"/>
        </c:dLbls>
        <c:firstSliceAng val="0"/>
      </c:pieChart>
      <c:spPr>
        <a:noFill/>
        <a:ln>
          <a:noFill/>
        </a:ln>
        <a:effectLst/>
      </c:spPr>
    </c:plotArea>
    <c:legend>
      <c:legendPos val="l"/>
      <c:layout>
        <c:manualLayout>
          <c:xMode val="edge"/>
          <c:yMode val="edge"/>
          <c:x val="3.3455346457897946E-2"/>
          <c:y val="0.28981453307134786"/>
          <c:w val="0.2092637565825621"/>
          <c:h val="0.47594708066411373"/>
        </c:manualLayout>
      </c:layout>
      <c:overlay val="0"/>
      <c:spPr>
        <a:noFill/>
        <a:ln>
          <a:noFill/>
        </a:ln>
        <a:effectLst/>
      </c:spPr>
      <c:txPr>
        <a:bodyPr rot="0" spcFirstLastPara="1" vertOverflow="ellipsis" vert="horz" wrap="square" anchor="ctr" anchorCtr="1"/>
        <a:lstStyle/>
        <a:p>
          <a:pPr>
            <a:defRPr sz="1197" b="1" i="0" u="none" strike="noStrike" kern="1200" baseline="0">
              <a:solidFill>
                <a:srgbClr val="FF0000"/>
              </a:solidFill>
              <a:latin typeface="+mn-lt"/>
              <a:ea typeface="+mn-ea"/>
              <a:cs typeface="+mn-cs"/>
            </a:defRPr>
          </a:pPr>
          <a:endParaRPr lang="en-US"/>
        </a:p>
      </c:txPr>
    </c:legend>
    <c:plotVisOnly val="1"/>
    <c:dispBlanksAs val="gap"/>
    <c:showDLblsOverMax val="0"/>
  </c:chart>
  <c:spPr>
    <a:solidFill>
      <a:srgbClr val="00FFFF"/>
    </a:solid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7227785774190638"/>
          <c:y val="0.42203971765331416"/>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2014-2015</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BA63-41D5-8179-D5AFA95A9AB6}"/>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BA63-41D5-8179-D5AFA95A9AB6}"/>
              </c:ext>
            </c:extLst>
          </c:dPt>
          <c:dPt>
            <c:idx val="2"/>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5-BA63-41D5-8179-D5AFA95A9AB6}"/>
              </c:ext>
            </c:extLst>
          </c:dPt>
          <c:dPt>
            <c:idx val="3"/>
            <c:bubble3D val="0"/>
            <c:spPr>
              <a:solidFill>
                <a:srgbClr val="0070C0"/>
              </a:solidFill>
              <a:ln w="25400">
                <a:solidFill>
                  <a:schemeClr val="lt1"/>
                </a:solidFill>
              </a:ln>
              <a:effectLst/>
              <a:sp3d contourW="25400">
                <a:contourClr>
                  <a:schemeClr val="lt1"/>
                </a:contourClr>
              </a:sp3d>
            </c:spPr>
            <c:extLst>
              <c:ext xmlns:c16="http://schemas.microsoft.com/office/drawing/2014/chart" uri="{C3380CC4-5D6E-409C-BE32-E72D297353CC}">
                <c16:uniqueId val="{00000008-BA63-41D5-8179-D5AFA95A9AB6}"/>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7-BA63-41D5-8179-D5AFA95A9AB6}"/>
              </c:ext>
            </c:extLst>
          </c:dPt>
          <c:dLbls>
            <c:dLbl>
              <c:idx val="0"/>
              <c:layout>
                <c:manualLayout>
                  <c:x val="-3.7130377326495885E-2"/>
                  <c:y val="-8.2329088264305017E-2"/>
                </c:manualLayout>
              </c:layout>
              <c:tx>
                <c:rich>
                  <a:bodyPr/>
                  <a:lstStyle/>
                  <a:p>
                    <a:fld id="{99A830B4-2D91-4AB3-8A11-BDB1A1A157DC}" type="CATEGORYNAME">
                      <a:rPr lang="en-US"/>
                      <a:pPr/>
                      <a:t>[CATEGORY NAME]</a:t>
                    </a:fld>
                    <a:r>
                      <a:rPr lang="en-US" baseline="0" dirty="0"/>
                      <a:t>
</a:t>
                    </a:r>
                    <a:fld id="{777C8661-9ABF-413B-8983-474231F78B17}"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A63-41D5-8179-D5AFA95A9AB6}"/>
                </c:ext>
              </c:extLst>
            </c:dLbl>
            <c:dLbl>
              <c:idx val="1"/>
              <c:layout>
                <c:manualLayout>
                  <c:x val="0.16399249985869005"/>
                  <c:y val="-8.3282227354638735E-2"/>
                </c:manualLayout>
              </c:layout>
              <c:tx>
                <c:rich>
                  <a:bodyPr/>
                  <a:lstStyle/>
                  <a:p>
                    <a:fld id="{AB68D51B-D6D8-4FF8-862B-26E19804B0A3}" type="CATEGORYNAME">
                      <a:rPr lang="en-US"/>
                      <a:pPr/>
                      <a:t>[CATEGORY NAME]</a:t>
                    </a:fld>
                    <a:r>
                      <a:rPr lang="en-US" baseline="0" dirty="0"/>
                      <a:t>
</a:t>
                    </a:r>
                    <a:fld id="{9F89E5F4-B467-465D-A82F-B9B498B96D1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BA63-41D5-8179-D5AFA95A9AB6}"/>
                </c:ext>
              </c:extLst>
            </c:dLbl>
            <c:dLbl>
              <c:idx val="2"/>
              <c:layout>
                <c:manualLayout>
                  <c:x val="5.8789885919108401E-2"/>
                  <c:y val="4.1449277442022453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F04A9174-8B50-47F8-B6F7-9A3CD7140A34}" type="CATEGORYNAME">
                      <a:rPr lang="en-US"/>
                      <a:pPr>
                        <a:defRPr/>
                      </a:pPr>
                      <a:t>[CATEGORY NAME]</a:t>
                    </a:fld>
                    <a:r>
                      <a:rPr lang="en-US" baseline="0" dirty="0"/>
                      <a:t>
</a:t>
                    </a:r>
                    <a:fld id="{2C50380F-31A5-47FC-A11F-7DD642A38FDA}"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33099831012928"/>
                      <c:h val="0.17858094114898918"/>
                    </c:manualLayout>
                  </c15:layout>
                  <c15:dlblFieldTable/>
                  <c15:showDataLabelsRange val="0"/>
                </c:ext>
                <c:ext xmlns:c16="http://schemas.microsoft.com/office/drawing/2014/chart" uri="{C3380CC4-5D6E-409C-BE32-E72D297353CC}">
                  <c16:uniqueId val="{00000005-BA63-41D5-8179-D5AFA95A9AB6}"/>
                </c:ext>
              </c:extLst>
            </c:dLbl>
            <c:dLbl>
              <c:idx val="3"/>
              <c:tx>
                <c:rich>
                  <a:bodyPr/>
                  <a:lstStyle/>
                  <a:p>
                    <a:fld id="{D35080BF-4C64-4133-97CC-36FE3B814576}" type="CATEGORYNAME">
                      <a:rPr lang="en-US"/>
                      <a:pPr/>
                      <a:t>[CATEGORY NAME]</a:t>
                    </a:fld>
                    <a:r>
                      <a:rPr lang="en-US" baseline="0" dirty="0"/>
                      <a:t>
</a:t>
                    </a:r>
                    <a:fld id="{C6C4C3C5-B554-4B20-B26C-4ABE56934435}" type="VALUE">
                      <a:rPr lang="en-US" baseline="0" smtClean="0"/>
                      <a:pPr/>
                      <a:t>[VALUE]</a:t>
                    </a:fld>
                    <a:r>
                      <a:rPr lang="en-US" baseline="0" dirty="0"/>
                      <a:t>%</a:t>
                    </a:r>
                  </a:p>
                </c:rich>
              </c:tx>
              <c:dLblPos val="outEnd"/>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BA63-41D5-8179-D5AFA95A9AB6}"/>
                </c:ext>
              </c:extLst>
            </c:dLbl>
            <c:dLbl>
              <c:idx val="4"/>
              <c:layout>
                <c:manualLayout>
                  <c:x val="-0.19184028285356211"/>
                  <c:y val="3.3571341176968174E-2"/>
                </c:manualLayout>
              </c:layout>
              <c:tx>
                <c:rich>
                  <a:bodyPr/>
                  <a:lstStyle/>
                  <a:p>
                    <a:fld id="{824B9C75-D430-4162-936C-3010E815EC1C}" type="CATEGORYNAME">
                      <a:rPr lang="en-US"/>
                      <a:pPr/>
                      <a:t>[CATEGORY NAME]</a:t>
                    </a:fld>
                    <a:r>
                      <a:rPr lang="en-US" baseline="0" dirty="0"/>
                      <a:t>
</a:t>
                    </a:r>
                    <a:fld id="{0C4B736C-398C-419D-804B-A1D557EB44BD}"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BA63-41D5-8179-D5AFA95A9AB6}"/>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5"/>
                <c:pt idx="0">
                  <c:v>Xuất sắc</c:v>
                </c:pt>
                <c:pt idx="1">
                  <c:v>Giỏi</c:v>
                </c:pt>
                <c:pt idx="2">
                  <c:v>Khá</c:v>
                </c:pt>
                <c:pt idx="3">
                  <c:v>Trung bình khá</c:v>
                </c:pt>
                <c:pt idx="4">
                  <c:v>Trung bình</c:v>
                </c:pt>
              </c:strCache>
            </c:strRef>
          </c:cat>
          <c:val>
            <c:numRef>
              <c:f>Sheet1!$B$2:$B$6</c:f>
              <c:numCache>
                <c:formatCode>General</c:formatCode>
                <c:ptCount val="5"/>
                <c:pt idx="0">
                  <c:v>0</c:v>
                </c:pt>
                <c:pt idx="1">
                  <c:v>2.62</c:v>
                </c:pt>
                <c:pt idx="2">
                  <c:v>25.79</c:v>
                </c:pt>
                <c:pt idx="3">
                  <c:v>66.92</c:v>
                </c:pt>
                <c:pt idx="4">
                  <c:v>4.67</c:v>
                </c:pt>
              </c:numCache>
            </c:numRef>
          </c:val>
          <c:extLst>
            <c:ext xmlns:c16="http://schemas.microsoft.com/office/drawing/2014/chart" uri="{C3380CC4-5D6E-409C-BE32-E72D297353CC}">
              <c16:uniqueId val="{00000006-BA63-41D5-8179-D5AFA95A9AB6}"/>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9921537585049379"/>
          <c:y val="0.43642743530058625"/>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2015-2016</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2C07-440D-8C3E-600AA5C701D6}"/>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2C07-440D-8C3E-600AA5C701D6}"/>
              </c:ext>
            </c:extLst>
          </c:dPt>
          <c:dPt>
            <c:idx val="2"/>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5-2C07-440D-8C3E-600AA5C701D6}"/>
              </c:ext>
            </c:extLst>
          </c:dPt>
          <c:dPt>
            <c:idx val="3"/>
            <c:bubble3D val="0"/>
            <c:spPr>
              <a:solidFill>
                <a:srgbClr val="0070C0"/>
              </a:solidFill>
              <a:ln w="25400">
                <a:solidFill>
                  <a:schemeClr val="lt1"/>
                </a:solidFill>
              </a:ln>
              <a:effectLst/>
              <a:sp3d contourW="25400">
                <a:contourClr>
                  <a:schemeClr val="lt1"/>
                </a:contourClr>
              </a:sp3d>
            </c:spPr>
            <c:extLst>
              <c:ext xmlns:c16="http://schemas.microsoft.com/office/drawing/2014/chart" uri="{C3380CC4-5D6E-409C-BE32-E72D297353CC}">
                <c16:uniqueId val="{00000007-2C07-440D-8C3E-600AA5C701D6}"/>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2C07-440D-8C3E-600AA5C701D6}"/>
              </c:ext>
            </c:extLst>
          </c:dPt>
          <c:dLbls>
            <c:dLbl>
              <c:idx val="0"/>
              <c:layout>
                <c:manualLayout>
                  <c:x val="-0.19875540182080659"/>
                  <c:y val="-8.2329088264305017E-2"/>
                </c:manualLayout>
              </c:layout>
              <c:tx>
                <c:rich>
                  <a:bodyPr/>
                  <a:lstStyle/>
                  <a:p>
                    <a:fld id="{99A830B4-2D91-4AB3-8A11-BDB1A1A157DC}" type="CATEGORYNAME">
                      <a:rPr lang="en-US"/>
                      <a:pPr/>
                      <a:t>[CATEGORY NAME]</a:t>
                    </a:fld>
                    <a:r>
                      <a:rPr lang="en-US" baseline="0" dirty="0"/>
                      <a:t>
</a:t>
                    </a:r>
                    <a:fld id="{777C8661-9ABF-413B-8983-474231F78B17}"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2C07-440D-8C3E-600AA5C701D6}"/>
                </c:ext>
              </c:extLst>
            </c:dLbl>
            <c:dLbl>
              <c:idx val="1"/>
              <c:layout>
                <c:manualLayout>
                  <c:x val="7.7548236186461925E-3"/>
                  <c:y val="-4.4914980295246543E-2"/>
                </c:manualLayout>
              </c:layout>
              <c:tx>
                <c:rich>
                  <a:bodyPr/>
                  <a:lstStyle/>
                  <a:p>
                    <a:fld id="{AB68D51B-D6D8-4FF8-862B-26E19804B0A3}" type="CATEGORYNAME">
                      <a:rPr lang="en-US"/>
                      <a:pPr/>
                      <a:t>[CATEGORY NAME]</a:t>
                    </a:fld>
                    <a:r>
                      <a:rPr lang="en-US" baseline="0" dirty="0"/>
                      <a:t>
</a:t>
                    </a:r>
                    <a:fld id="{9F89E5F4-B467-465D-A82F-B9B498B96D1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2C07-440D-8C3E-600AA5C701D6}"/>
                </c:ext>
              </c:extLst>
            </c:dLbl>
            <c:dLbl>
              <c:idx val="2"/>
              <c:layout>
                <c:manualLayout>
                  <c:x val="4.801495944312726E-2"/>
                  <c:y val="-7.3652463736154181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F04A9174-8B50-47F8-B6F7-9A3CD7140A34}" type="CATEGORYNAME">
                      <a:rPr lang="en-US"/>
                      <a:pPr>
                        <a:defRPr/>
                      </a:pPr>
                      <a:t>[CATEGORY NAME]</a:t>
                    </a:fld>
                    <a:r>
                      <a:rPr lang="en-US" baseline="0" dirty="0"/>
                      <a:t>
</a:t>
                    </a:r>
                    <a:fld id="{2C50380F-31A5-47FC-A11F-7DD642A38FDA}"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33099831012928"/>
                      <c:h val="0.17858094114898918"/>
                    </c:manualLayout>
                  </c15:layout>
                  <c15:dlblFieldTable/>
                  <c15:showDataLabelsRange val="0"/>
                </c:ext>
                <c:ext xmlns:c16="http://schemas.microsoft.com/office/drawing/2014/chart" uri="{C3380CC4-5D6E-409C-BE32-E72D297353CC}">
                  <c16:uniqueId val="{00000005-2C07-440D-8C3E-600AA5C701D6}"/>
                </c:ext>
              </c:extLst>
            </c:dLbl>
            <c:dLbl>
              <c:idx val="3"/>
              <c:layout>
                <c:manualLayout>
                  <c:x val="5.1181284406316287E-2"/>
                  <c:y val="5.275496470666427E-2"/>
                </c:manualLayout>
              </c:layout>
              <c:tx>
                <c:rich>
                  <a:bodyPr/>
                  <a:lstStyle/>
                  <a:p>
                    <a:fld id="{49255AA7-A4B4-467B-8F06-250F6DBC84AA}" type="CATEGORYNAME">
                      <a:rPr lang="en-US"/>
                      <a:pPr/>
                      <a:t>[CATEGORY NAME]</a:t>
                    </a:fld>
                    <a:r>
                      <a:rPr lang="en-US" baseline="0" dirty="0"/>
                      <a:t>
</a:t>
                    </a:r>
                    <a:fld id="{1B3BD535-5AB9-4220-A955-D02148A1D3E0}"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layout>
                    <c:manualLayout>
                      <c:w val="0.22868680235539962"/>
                      <c:h val="0.22591397881946701"/>
                    </c:manualLayout>
                  </c15:layout>
                  <c15:dlblFieldTable/>
                  <c15:showDataLabelsRange val="0"/>
                </c:ext>
                <c:ext xmlns:c16="http://schemas.microsoft.com/office/drawing/2014/chart" uri="{C3380CC4-5D6E-409C-BE32-E72D297353CC}">
                  <c16:uniqueId val="{00000007-2C07-440D-8C3E-600AA5C701D6}"/>
                </c:ext>
              </c:extLst>
            </c:dLbl>
            <c:dLbl>
              <c:idx val="4"/>
              <c:layout>
                <c:manualLayout>
                  <c:x val="-0.10707493763010079"/>
                  <c:y val="-0.15826489411999289"/>
                </c:manualLayout>
              </c:layout>
              <c:tx>
                <c:rich>
                  <a:bodyPr/>
                  <a:lstStyle/>
                  <a:p>
                    <a:fld id="{FD34F7D2-B0A5-41ED-816F-BD07072833C4}" type="CATEGORYNAME">
                      <a:rPr lang="en-US"/>
                      <a:pPr/>
                      <a:t>[CATEGORY NAME]</a:t>
                    </a:fld>
                    <a:r>
                      <a:rPr lang="en-US" baseline="0" dirty="0"/>
                      <a:t>
</a:t>
                    </a:r>
                    <a:fld id="{578798FE-DBFE-4356-A7B4-D16E1075F9BD}"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2C07-440D-8C3E-600AA5C701D6}"/>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5"/>
                <c:pt idx="0">
                  <c:v>Xuất sắc</c:v>
                </c:pt>
                <c:pt idx="1">
                  <c:v>Giỏi</c:v>
                </c:pt>
                <c:pt idx="2">
                  <c:v>Khá</c:v>
                </c:pt>
                <c:pt idx="3">
                  <c:v>Trung bình khá</c:v>
                </c:pt>
                <c:pt idx="4">
                  <c:v>Trung bình</c:v>
                </c:pt>
              </c:strCache>
            </c:strRef>
          </c:cat>
          <c:val>
            <c:numRef>
              <c:f>Sheet1!$B$2:$B$6</c:f>
              <c:numCache>
                <c:formatCode>General</c:formatCode>
                <c:ptCount val="5"/>
                <c:pt idx="0">
                  <c:v>0</c:v>
                </c:pt>
                <c:pt idx="1">
                  <c:v>1.0900000000000001</c:v>
                </c:pt>
                <c:pt idx="2">
                  <c:v>13.66</c:v>
                </c:pt>
                <c:pt idx="3">
                  <c:v>7.19</c:v>
                </c:pt>
                <c:pt idx="4">
                  <c:v>77.459999999999994</c:v>
                </c:pt>
              </c:numCache>
            </c:numRef>
          </c:val>
          <c:extLst>
            <c:ext xmlns:c16="http://schemas.microsoft.com/office/drawing/2014/chart" uri="{C3380CC4-5D6E-409C-BE32-E72D297353CC}">
              <c16:uniqueId val="{0000000A-2C07-440D-8C3E-600AA5C701D6}"/>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1163964941799804"/>
          <c:y val="0.43642743530058625"/>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rgbClr val="FFFF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NH 2014-2015</c:v>
                </c:pt>
              </c:strCache>
            </c:strRef>
          </c:tx>
          <c:dPt>
            <c:idx val="0"/>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1-C679-4E65-8B6D-DCE381C78E55}"/>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C679-4E65-8B6D-DCE381C78E55}"/>
              </c:ext>
            </c:extLst>
          </c:dPt>
          <c:dPt>
            <c:idx val="2"/>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5-C679-4E65-8B6D-DCE381C78E55}"/>
              </c:ext>
            </c:extLst>
          </c:dPt>
          <c:dPt>
            <c:idx val="3"/>
            <c:bubble3D val="0"/>
            <c:spPr>
              <a:solidFill>
                <a:srgbClr val="0070C0"/>
              </a:solidFill>
              <a:ln w="25400">
                <a:solidFill>
                  <a:schemeClr val="lt1"/>
                </a:solidFill>
              </a:ln>
              <a:effectLst/>
              <a:sp3d contourW="25400">
                <a:contourClr>
                  <a:schemeClr val="lt1"/>
                </a:contourClr>
              </a:sp3d>
            </c:spPr>
            <c:extLst>
              <c:ext xmlns:c16="http://schemas.microsoft.com/office/drawing/2014/chart" uri="{C3380CC4-5D6E-409C-BE32-E72D297353CC}">
                <c16:uniqueId val="{00000007-C679-4E65-8B6D-DCE381C78E55}"/>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C679-4E65-8B6D-DCE381C78E55}"/>
              </c:ext>
            </c:extLst>
          </c:dPt>
          <c:dLbls>
            <c:dLbl>
              <c:idx val="0"/>
              <c:layout>
                <c:manualLayout>
                  <c:x val="-0.12602410292762042"/>
                  <c:y val="3.9972176193274252E-3"/>
                </c:manualLayout>
              </c:layout>
              <c:tx>
                <c:rich>
                  <a:bodyPr/>
                  <a:lstStyle/>
                  <a:p>
                    <a:fld id="{99A830B4-2D91-4AB3-8A11-BDB1A1A157DC}" type="CATEGORYNAME">
                      <a:rPr lang="en-US"/>
                      <a:pPr/>
                      <a:t>[CATEGORY NAME]</a:t>
                    </a:fld>
                    <a:r>
                      <a:rPr lang="en-US" baseline="0" dirty="0"/>
                      <a:t>
</a:t>
                    </a:r>
                    <a:fld id="{777C8661-9ABF-413B-8983-474231F78B17}"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679-4E65-8B6D-DCE381C78E55}"/>
                </c:ext>
              </c:extLst>
            </c:dLbl>
            <c:dLbl>
              <c:idx val="1"/>
              <c:layout>
                <c:manualLayout>
                  <c:x val="8.3179874322691E-2"/>
                  <c:y val="-1.7518273534303298E-3"/>
                </c:manualLayout>
              </c:layout>
              <c:tx>
                <c:rich>
                  <a:bodyPr/>
                  <a:lstStyle/>
                  <a:p>
                    <a:fld id="{AB68D51B-D6D8-4FF8-862B-26E19804B0A3}" type="CATEGORYNAME">
                      <a:rPr lang="en-US"/>
                      <a:pPr/>
                      <a:t>[CATEGORY NAME]</a:t>
                    </a:fld>
                    <a:r>
                      <a:rPr lang="en-US" baseline="0" dirty="0"/>
                      <a:t>
</a:t>
                    </a:r>
                    <a:fld id="{9F89E5F4-B467-465D-A82F-B9B498B96D12}"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C679-4E65-8B6D-DCE381C78E55}"/>
                </c:ext>
              </c:extLst>
            </c:dLbl>
            <c:dLbl>
              <c:idx val="2"/>
              <c:layout>
                <c:manualLayout>
                  <c:x val="0.19078380541864084"/>
                  <c:y val="3.6653371559598386E-2"/>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F04A9174-8B50-47F8-B6F7-9A3CD7140A34}" type="CATEGORYNAME">
                      <a:rPr lang="en-US"/>
                      <a:pPr>
                        <a:defRPr/>
                      </a:pPr>
                      <a:t>[CATEGORY NAME]</a:t>
                    </a:fld>
                    <a:r>
                      <a:rPr lang="en-US" baseline="0" dirty="0"/>
                      <a:t>
</a:t>
                    </a:r>
                    <a:fld id="{2C50380F-31A5-47FC-A11F-7DD642A38FDA}" type="VALUE">
                      <a:rPr lang="en-US" baseline="0" smtClean="0"/>
                      <a:pPr>
                        <a:defRPr/>
                      </a:pPr>
                      <a:t>[VALUE]</a:t>
                    </a:fld>
                    <a:r>
                      <a:rPr lang="en-US" baseline="0" dirty="0"/>
                      <a:t>%</a:t>
                    </a:r>
                  </a:p>
                </c:rich>
              </c:tx>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33099831012928"/>
                      <c:h val="0.17858094114898918"/>
                    </c:manualLayout>
                  </c15:layout>
                  <c15:dlblFieldTable/>
                  <c15:showDataLabelsRange val="0"/>
                </c:ext>
                <c:ext xmlns:c16="http://schemas.microsoft.com/office/drawing/2014/chart" uri="{C3380CC4-5D6E-409C-BE32-E72D297353CC}">
                  <c16:uniqueId val="{00000005-C679-4E65-8B6D-DCE381C78E55}"/>
                </c:ext>
              </c:extLst>
            </c:dLbl>
            <c:dLbl>
              <c:idx val="3"/>
              <c:layout>
                <c:manualLayout>
                  <c:x val="0.13478799775899911"/>
                  <c:y val="0.25418301176847324"/>
                </c:manualLayout>
              </c:layout>
              <c:tx>
                <c:rich>
                  <a:bodyPr/>
                  <a:lstStyle/>
                  <a:p>
                    <a:fld id="{998A28D1-A227-4B98-904F-8780A9FAE55F}" type="CATEGORYNAME">
                      <a:rPr lang="en-US"/>
                      <a:pPr/>
                      <a:t>[CATEGORY NAME]</a:t>
                    </a:fld>
                    <a:r>
                      <a:rPr lang="en-US" baseline="0" dirty="0"/>
                      <a:t>
</a:t>
                    </a:r>
                    <a:fld id="{18B868AD-A5E2-488F-80DA-49A9B3591F4C}"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layout>
                    <c:manualLayout>
                      <c:w val="0.23158136859838188"/>
                      <c:h val="0.22591397881946701"/>
                    </c:manualLayout>
                  </c15:layout>
                  <c15:dlblFieldTable/>
                  <c15:showDataLabelsRange val="0"/>
                </c:ext>
                <c:ext xmlns:c16="http://schemas.microsoft.com/office/drawing/2014/chart" uri="{C3380CC4-5D6E-409C-BE32-E72D297353CC}">
                  <c16:uniqueId val="{00000007-C679-4E65-8B6D-DCE381C78E55}"/>
                </c:ext>
              </c:extLst>
            </c:dLbl>
            <c:dLbl>
              <c:idx val="4"/>
              <c:layout>
                <c:manualLayout>
                  <c:x val="-0.18106530036181118"/>
                  <c:y val="-0.29255025882786539"/>
                </c:manualLayout>
              </c:layout>
              <c:tx>
                <c:rich>
                  <a:bodyPr/>
                  <a:lstStyle/>
                  <a:p>
                    <a:fld id="{B33FBD76-3532-4EB7-B9F6-0BFA8FEC7794}" type="CATEGORYNAME">
                      <a:rPr lang="en-US"/>
                      <a:pPr/>
                      <a:t>[CATEGORY NAME]</a:t>
                    </a:fld>
                    <a:r>
                      <a:rPr lang="en-US" baseline="0" dirty="0"/>
                      <a:t>
</a:t>
                    </a:r>
                    <a:fld id="{3205797D-8998-4227-B404-35A7C9569329}" type="VALUE">
                      <a:rPr lang="en-US" baseline="0" smtClean="0"/>
                      <a:pPr/>
                      <a:t>[VALUE]</a:t>
                    </a:fld>
                    <a:r>
                      <a:rPr lang="en-US" baseline="0" dirty="0"/>
                      <a:t>%</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C679-4E65-8B6D-DCE381C78E55}"/>
                </c:ext>
              </c:extLst>
            </c:dLbl>
            <c:spPr>
              <a:solidFill>
                <a:srgbClr val="FFFFFF"/>
              </a:solidFill>
              <a:ln>
                <a:solidFill>
                  <a:srgbClr val="003366">
                    <a:lumMod val="25000"/>
                    <a:lumOff val="75000"/>
                  </a:srgb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5"/>
                <c:pt idx="0">
                  <c:v>Xuất sắc</c:v>
                </c:pt>
                <c:pt idx="1">
                  <c:v>Giỏi</c:v>
                </c:pt>
                <c:pt idx="2">
                  <c:v>Khá</c:v>
                </c:pt>
                <c:pt idx="3">
                  <c:v>Trung bình khá</c:v>
                </c:pt>
                <c:pt idx="4">
                  <c:v>Trung bình</c:v>
                </c:pt>
              </c:strCache>
            </c:strRef>
          </c:cat>
          <c:val>
            <c:numRef>
              <c:f>Sheet1!$B$2:$B$6</c:f>
              <c:numCache>
                <c:formatCode>General</c:formatCode>
                <c:ptCount val="5"/>
                <c:pt idx="0">
                  <c:v>0</c:v>
                </c:pt>
                <c:pt idx="1">
                  <c:v>0.77</c:v>
                </c:pt>
                <c:pt idx="2">
                  <c:v>8.6199999999999992</c:v>
                </c:pt>
                <c:pt idx="3">
                  <c:v>2.11</c:v>
                </c:pt>
                <c:pt idx="4">
                  <c:v>88.51</c:v>
                </c:pt>
              </c:numCache>
            </c:numRef>
          </c:val>
          <c:extLst>
            <c:ext xmlns:c16="http://schemas.microsoft.com/office/drawing/2014/chart" uri="{C3380CC4-5D6E-409C-BE32-E72D297353CC}">
              <c16:uniqueId val="{0000000A-C679-4E65-8B6D-DCE381C78E55}"/>
            </c:ext>
          </c:extLst>
        </c:ser>
        <c:dLbls>
          <c:dLblPos val="bestFit"/>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gray">
          <a:xfrm>
            <a:off x="8004175" y="0"/>
            <a:ext cx="1139825" cy="6858000"/>
          </a:xfrm>
          <a:prstGeom prst="rect">
            <a:avLst/>
          </a:prstGeom>
          <a:solidFill>
            <a:schemeClr val="bg2">
              <a:alpha val="39999"/>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5" name="Rectangle 4"/>
          <p:cNvSpPr>
            <a:spLocks noChangeArrowheads="1"/>
          </p:cNvSpPr>
          <p:nvPr/>
        </p:nvSpPr>
        <p:spPr bwMode="white">
          <a:xfrm>
            <a:off x="0" y="4638675"/>
            <a:ext cx="9144000" cy="2219325"/>
          </a:xfrm>
          <a:prstGeom prst="rect">
            <a:avLst/>
          </a:prstGeom>
          <a:solidFill>
            <a:schemeClr val="folHlink">
              <a:alpha val="3098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6" name="Rectangle 5"/>
          <p:cNvSpPr>
            <a:spLocks noChangeArrowheads="1"/>
          </p:cNvSpPr>
          <p:nvPr/>
        </p:nvSpPr>
        <p:spPr bwMode="gray">
          <a:xfrm>
            <a:off x="0" y="2149475"/>
            <a:ext cx="9144000" cy="249872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7" name="Freeform 20"/>
          <p:cNvSpPr>
            <a:spLocks/>
          </p:cNvSpPr>
          <p:nvPr/>
        </p:nvSpPr>
        <p:spPr bwMode="gray">
          <a:xfrm>
            <a:off x="-9525" y="2138363"/>
            <a:ext cx="8015288" cy="2271712"/>
          </a:xfrm>
          <a:custGeom>
            <a:avLst/>
            <a:gdLst>
              <a:gd name="T0" fmla="*/ 0 w 5049"/>
              <a:gd name="T1" fmla="*/ 0 h 1471"/>
              <a:gd name="T2" fmla="*/ 2147483646 w 5049"/>
              <a:gd name="T3" fmla="*/ 4770441 h 1471"/>
              <a:gd name="T4" fmla="*/ 2147483646 w 5049"/>
              <a:gd name="T5" fmla="*/ 2147483646 h 1471"/>
              <a:gd name="T6" fmla="*/ 0 w 5049"/>
              <a:gd name="T7" fmla="*/ 2147483646 h 1471"/>
              <a:gd name="T8" fmla="*/ 0 w 5049"/>
              <a:gd name="T9" fmla="*/ 0 h 14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49" h="1471">
                <a:moveTo>
                  <a:pt x="0" y="0"/>
                </a:moveTo>
                <a:lnTo>
                  <a:pt x="5049" y="2"/>
                </a:lnTo>
                <a:lnTo>
                  <a:pt x="5048" y="1458"/>
                </a:lnTo>
                <a:lnTo>
                  <a:pt x="0" y="1471"/>
                </a:lnTo>
                <a:lnTo>
                  <a:pt x="0" y="0"/>
                </a:lnTo>
                <a:close/>
              </a:path>
            </a:pathLst>
          </a:custGeom>
          <a:solidFill>
            <a:schemeClr val="folHlink">
              <a:alpha val="7294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003366"/>
                  </a:outerShdw>
                </a:effectLst>
              </a14:hiddenEffects>
            </a:ext>
          </a:extLst>
        </p:spPr>
        <p:txBody>
          <a:bodyPr/>
          <a:lstStyle/>
          <a:p>
            <a:endParaRPr lang="en-US"/>
          </a:p>
        </p:txBody>
      </p:sp>
      <p:sp>
        <p:nvSpPr>
          <p:cNvPr id="8" name="AutoShape 21"/>
          <p:cNvSpPr>
            <a:spLocks noChangeArrowheads="1"/>
          </p:cNvSpPr>
          <p:nvPr/>
        </p:nvSpPr>
        <p:spPr bwMode="gray">
          <a:xfrm>
            <a:off x="7696200" y="5943600"/>
            <a:ext cx="609600" cy="533400"/>
          </a:xfrm>
          <a:prstGeom prst="hexagon">
            <a:avLst>
              <a:gd name="adj" fmla="val 28571"/>
              <a:gd name="vf" fmla="val 115470"/>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9" name="AutoShape 22"/>
          <p:cNvSpPr>
            <a:spLocks noChangeArrowheads="1"/>
          </p:cNvSpPr>
          <p:nvPr/>
        </p:nvSpPr>
        <p:spPr bwMode="gray">
          <a:xfrm>
            <a:off x="8229600" y="5638800"/>
            <a:ext cx="609600" cy="533400"/>
          </a:xfrm>
          <a:prstGeom prst="hexagon">
            <a:avLst>
              <a:gd name="adj" fmla="val 28571"/>
              <a:gd name="vf" fmla="val 115470"/>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 name="AutoShape 23"/>
          <p:cNvSpPr>
            <a:spLocks noChangeArrowheads="1"/>
          </p:cNvSpPr>
          <p:nvPr/>
        </p:nvSpPr>
        <p:spPr bwMode="gray">
          <a:xfrm>
            <a:off x="8220075" y="6229350"/>
            <a:ext cx="609600" cy="533400"/>
          </a:xfrm>
          <a:prstGeom prst="hexagon">
            <a:avLst>
              <a:gd name="adj" fmla="val 28571"/>
              <a:gd name="vf" fmla="val 115470"/>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1" name="Text Box 14"/>
          <p:cNvSpPr txBox="1">
            <a:spLocks noChangeArrowheads="1"/>
          </p:cNvSpPr>
          <p:nvPr/>
        </p:nvSpPr>
        <p:spPr bwMode="auto">
          <a:xfrm>
            <a:off x="304800" y="228600"/>
            <a:ext cx="1447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sz="2800" b="1">
                <a:solidFill>
                  <a:schemeClr val="tx2"/>
                </a:solidFill>
                <a:latin typeface="Verdana" panose="020B0604030504040204" pitchFamily="34" charset="0"/>
              </a:rPr>
              <a:t>LOGO</a:t>
            </a:r>
          </a:p>
        </p:txBody>
      </p:sp>
      <p:grpSp>
        <p:nvGrpSpPr>
          <p:cNvPr id="12" name="Group 116"/>
          <p:cNvGrpSpPr>
            <a:grpSpLocks/>
          </p:cNvGrpSpPr>
          <p:nvPr/>
        </p:nvGrpSpPr>
        <p:grpSpPr bwMode="auto">
          <a:xfrm>
            <a:off x="190500" y="2324100"/>
            <a:ext cx="3276600" cy="3314700"/>
            <a:chOff x="120" y="1464"/>
            <a:chExt cx="2064" cy="2088"/>
          </a:xfrm>
        </p:grpSpPr>
        <p:sp>
          <p:nvSpPr>
            <p:cNvPr id="13" name="AutoShape 113" descr="gdd01"/>
            <p:cNvSpPr>
              <a:spLocks noChangeArrowheads="1"/>
            </p:cNvSpPr>
            <p:nvPr userDrawn="1"/>
          </p:nvSpPr>
          <p:spPr bwMode="gray">
            <a:xfrm>
              <a:off x="120" y="1992"/>
              <a:ext cx="1104" cy="1008"/>
            </a:xfrm>
            <a:prstGeom prst="hexagon">
              <a:avLst>
                <a:gd name="adj" fmla="val 27381"/>
                <a:gd name="vf" fmla="val 115470"/>
              </a:avLst>
            </a:prstGeom>
            <a:blipFill dpi="0" rotWithShape="1">
              <a:blip r:embed="rId2"/>
              <a:srcRect/>
              <a:stretch>
                <a:fillRect/>
              </a:stretch>
            </a:blipFill>
            <a:ln w="28575">
              <a:solidFill>
                <a:schemeClr val="bg1"/>
              </a:solidFill>
              <a:miter lim="800000"/>
              <a:headEnd/>
              <a:tailEnd/>
            </a:ln>
            <a:effectLst>
              <a:outerShdw dist="125080" dir="1437749" algn="ctr" rotWithShape="0">
                <a:schemeClr val="bg2">
                  <a:alpha val="32001"/>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a:latin typeface="Times New Roman" panose="02020603050405020304" pitchFamily="18" charset="0"/>
                <a:ea typeface="Gulim" panose="020B0600000101010101" pitchFamily="34" charset="-127"/>
              </a:endParaRPr>
            </a:p>
          </p:txBody>
        </p:sp>
        <p:sp>
          <p:nvSpPr>
            <p:cNvPr id="14" name="AutoShape 114" descr="gdd04"/>
            <p:cNvSpPr>
              <a:spLocks noChangeArrowheads="1"/>
            </p:cNvSpPr>
            <p:nvPr userDrawn="1"/>
          </p:nvSpPr>
          <p:spPr bwMode="gray">
            <a:xfrm>
              <a:off x="1032" y="1464"/>
              <a:ext cx="1152" cy="1008"/>
            </a:xfrm>
            <a:prstGeom prst="hexagon">
              <a:avLst>
                <a:gd name="adj" fmla="val 28571"/>
                <a:gd name="vf" fmla="val 115470"/>
              </a:avLst>
            </a:prstGeom>
            <a:blipFill dpi="0" rotWithShape="1">
              <a:blip r:embed="rId3"/>
              <a:srcRect/>
              <a:stretch>
                <a:fillRect/>
              </a:stretch>
            </a:blipFill>
            <a:ln w="28575">
              <a:solidFill>
                <a:schemeClr val="bg1"/>
              </a:solidFill>
              <a:miter lim="800000"/>
              <a:headEnd/>
              <a:tailEnd/>
            </a:ln>
            <a:effectLst>
              <a:outerShdw dist="125080" dir="1437749" algn="ctr" rotWithShape="0">
                <a:schemeClr val="bg2">
                  <a:alpha val="32001"/>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a:latin typeface="Times New Roman" panose="02020603050405020304" pitchFamily="18" charset="0"/>
                <a:ea typeface="Gulim" panose="020B0600000101010101" pitchFamily="34" charset="-127"/>
              </a:endParaRPr>
            </a:p>
          </p:txBody>
        </p:sp>
        <p:sp>
          <p:nvSpPr>
            <p:cNvPr id="15" name="AutoShape 115" descr="gdd03"/>
            <p:cNvSpPr>
              <a:spLocks noChangeArrowheads="1"/>
            </p:cNvSpPr>
            <p:nvPr userDrawn="1"/>
          </p:nvSpPr>
          <p:spPr bwMode="gray">
            <a:xfrm>
              <a:off x="1008" y="2544"/>
              <a:ext cx="1152" cy="1008"/>
            </a:xfrm>
            <a:prstGeom prst="hexagon">
              <a:avLst>
                <a:gd name="adj" fmla="val 28571"/>
                <a:gd name="vf" fmla="val 115470"/>
              </a:avLst>
            </a:prstGeom>
            <a:blipFill dpi="0" rotWithShape="1">
              <a:blip r:embed="rId4"/>
              <a:srcRect/>
              <a:stretch>
                <a:fillRect/>
              </a:stretch>
            </a:blipFill>
            <a:ln w="28575">
              <a:solidFill>
                <a:schemeClr val="bg1"/>
              </a:solidFill>
              <a:miter lim="800000"/>
              <a:headEnd/>
              <a:tailEnd/>
            </a:ln>
            <a:effectLst>
              <a:outerShdw dist="125080" dir="1437749" algn="ctr" rotWithShape="0">
                <a:schemeClr val="bg2">
                  <a:alpha val="32001"/>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endParaRPr lang="ko-KR" altLang="en-US">
                <a:latin typeface="Times New Roman" panose="02020603050405020304" pitchFamily="18" charset="0"/>
                <a:ea typeface="Gulim" panose="020B0600000101010101" pitchFamily="34" charset="-127"/>
              </a:endParaRPr>
            </a:p>
          </p:txBody>
        </p:sp>
      </p:grpSp>
      <p:sp>
        <p:nvSpPr>
          <p:cNvPr id="3074" name="Rectangle 2"/>
          <p:cNvSpPr>
            <a:spLocks noGrp="1" noChangeArrowheads="1"/>
          </p:cNvSpPr>
          <p:nvPr>
            <p:ph type="ctrTitle"/>
          </p:nvPr>
        </p:nvSpPr>
        <p:spPr bwMode="gray">
          <a:xfrm>
            <a:off x="1143000" y="990600"/>
            <a:ext cx="6705600" cy="1012825"/>
          </a:xfrm>
        </p:spPr>
        <p:txBody>
          <a:bodyPr/>
          <a:lstStyle>
            <a:lvl1pPr algn="ctr">
              <a:defRPr sz="3600" b="1">
                <a:solidFill>
                  <a:schemeClr val="tx2"/>
                </a:solidFill>
              </a:defRPr>
            </a:lvl1pPr>
          </a:lstStyle>
          <a:p>
            <a:pPr lvl="0"/>
            <a:r>
              <a:rPr lang="en-US" noProof="0"/>
              <a:t>Click to edit Master title style</a:t>
            </a:r>
          </a:p>
        </p:txBody>
      </p:sp>
      <p:sp>
        <p:nvSpPr>
          <p:cNvPr id="3075" name="Rectangle 3"/>
          <p:cNvSpPr>
            <a:spLocks noGrp="1" noChangeArrowheads="1"/>
          </p:cNvSpPr>
          <p:nvPr>
            <p:ph type="subTitle" idx="1"/>
          </p:nvPr>
        </p:nvSpPr>
        <p:spPr bwMode="white">
          <a:xfrm>
            <a:off x="3505200" y="2971800"/>
            <a:ext cx="4343400" cy="685800"/>
          </a:xfrm>
        </p:spPr>
        <p:txBody>
          <a:bodyPr/>
          <a:lstStyle>
            <a:lvl1pPr marL="0" indent="0" algn="r">
              <a:buFont typeface="Wingdings" panose="05000000000000000000" pitchFamily="2" charset="2"/>
              <a:buNone/>
              <a:defRPr sz="1600">
                <a:solidFill>
                  <a:schemeClr val="bg1"/>
                </a:solidFill>
              </a:defRPr>
            </a:lvl1pPr>
          </a:lstStyle>
          <a:p>
            <a:pPr lvl="0"/>
            <a:r>
              <a:rPr lang="en-US" noProof="0"/>
              <a:t>Click to edit Master subtitle style</a:t>
            </a:r>
          </a:p>
        </p:txBody>
      </p:sp>
      <p:sp>
        <p:nvSpPr>
          <p:cNvPr id="16" name="Rectangle 4"/>
          <p:cNvSpPr>
            <a:spLocks noGrp="1" noChangeArrowheads="1"/>
          </p:cNvSpPr>
          <p:nvPr>
            <p:ph type="dt" sz="half" idx="10"/>
          </p:nvPr>
        </p:nvSpPr>
        <p:spPr>
          <a:xfrm>
            <a:off x="3352800" y="6553200"/>
            <a:ext cx="2133600" cy="152400"/>
          </a:xfrm>
        </p:spPr>
        <p:txBody>
          <a:bodyPr/>
          <a:lstStyle>
            <a:lvl1pPr algn="r">
              <a:defRPr sz="1000">
                <a:solidFill>
                  <a:schemeClr val="tx2"/>
                </a:solidFill>
                <a:latin typeface="+mn-lt"/>
              </a:defRPr>
            </a:lvl1pPr>
          </a:lstStyle>
          <a:p>
            <a:pPr>
              <a:defRPr/>
            </a:pPr>
            <a:endParaRPr lang="en-US"/>
          </a:p>
        </p:txBody>
      </p:sp>
      <p:sp>
        <p:nvSpPr>
          <p:cNvPr id="17" name="Rectangle 5"/>
          <p:cNvSpPr>
            <a:spLocks noGrp="1" noChangeArrowheads="1"/>
          </p:cNvSpPr>
          <p:nvPr>
            <p:ph type="ftr" sz="quarter" idx="11"/>
          </p:nvPr>
        </p:nvSpPr>
        <p:spPr>
          <a:xfrm>
            <a:off x="304800" y="6477000"/>
            <a:ext cx="2590800" cy="228600"/>
          </a:xfrm>
        </p:spPr>
        <p:txBody>
          <a:bodyPr/>
          <a:lstStyle>
            <a:lvl1pPr algn="ctr">
              <a:defRPr sz="1200">
                <a:solidFill>
                  <a:schemeClr val="tx2"/>
                </a:solidFill>
                <a:latin typeface="Arial" panose="020B0604020202020204" pitchFamily="34" charset="0"/>
              </a:defRPr>
            </a:lvl1pPr>
          </a:lstStyle>
          <a:p>
            <a:pPr>
              <a:defRPr/>
            </a:pPr>
            <a:endParaRPr lang="en-US"/>
          </a:p>
        </p:txBody>
      </p:sp>
      <p:sp>
        <p:nvSpPr>
          <p:cNvPr id="18" name="Rectangle 6"/>
          <p:cNvSpPr>
            <a:spLocks noGrp="1" noChangeArrowheads="1"/>
          </p:cNvSpPr>
          <p:nvPr>
            <p:ph type="sldNum" sz="quarter" idx="12"/>
          </p:nvPr>
        </p:nvSpPr>
        <p:spPr>
          <a:xfrm>
            <a:off x="8210550" y="6467475"/>
            <a:ext cx="533400" cy="244475"/>
          </a:xfrm>
        </p:spPr>
        <p:txBody>
          <a:bodyPr/>
          <a:lstStyle>
            <a:lvl1pPr>
              <a:defRPr sz="1200">
                <a:latin typeface="Arial" panose="020B0604020202020204" pitchFamily="34" charset="0"/>
              </a:defRPr>
            </a:lvl1pPr>
          </a:lstStyle>
          <a:p>
            <a:pPr>
              <a:defRPr/>
            </a:pPr>
            <a:fld id="{284C5D2C-D33C-4EF4-9915-BA080095F4FD}" type="slidenum">
              <a:rPr lang="en-US"/>
              <a:pPr>
                <a:defRPr/>
              </a:pPr>
              <a:t>‹#›</a:t>
            </a:fld>
            <a:endParaRPr lang="en-US"/>
          </a:p>
        </p:txBody>
      </p:sp>
    </p:spTree>
    <p:extLst>
      <p:ext uri="{BB962C8B-B14F-4D97-AF65-F5344CB8AC3E}">
        <p14:creationId xmlns:p14="http://schemas.microsoft.com/office/powerpoint/2010/main" val="3142294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D587D21C-31EE-43A9-8729-7BB411845F22}" type="slidenum">
              <a:rPr lang="en-US"/>
              <a:pPr>
                <a:defRPr/>
              </a:pPr>
              <a:t>‹#›</a:t>
            </a:fld>
            <a:endParaRPr lang="en-US"/>
          </a:p>
        </p:txBody>
      </p:sp>
    </p:spTree>
    <p:extLst>
      <p:ext uri="{BB962C8B-B14F-4D97-AF65-F5344CB8AC3E}">
        <p14:creationId xmlns:p14="http://schemas.microsoft.com/office/powerpoint/2010/main" val="2576772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5C088BBB-9490-4FE0-BB05-1B24B312D873}" type="slidenum">
              <a:rPr lang="en-US"/>
              <a:pPr>
                <a:defRPr/>
              </a:pPr>
              <a:t>‹#›</a:t>
            </a:fld>
            <a:endParaRPr lang="en-US"/>
          </a:p>
        </p:txBody>
      </p:sp>
    </p:spTree>
    <p:extLst>
      <p:ext uri="{BB962C8B-B14F-4D97-AF65-F5344CB8AC3E}">
        <p14:creationId xmlns:p14="http://schemas.microsoft.com/office/powerpoint/2010/main" val="358298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076325"/>
            <a:ext cx="4038600" cy="524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76325"/>
            <a:ext cx="4038600" cy="524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AC3CD68A-0F9B-4B6B-80B3-4689288CD69D}" type="slidenum">
              <a:rPr lang="en-US"/>
              <a:pPr>
                <a:defRPr/>
              </a:pPr>
              <a:t>‹#›</a:t>
            </a:fld>
            <a:endParaRPr lang="en-US"/>
          </a:p>
        </p:txBody>
      </p:sp>
    </p:spTree>
    <p:extLst>
      <p:ext uri="{BB962C8B-B14F-4D97-AF65-F5344CB8AC3E}">
        <p14:creationId xmlns:p14="http://schemas.microsoft.com/office/powerpoint/2010/main" val="377212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9" name="Rectangle 6"/>
          <p:cNvSpPr>
            <a:spLocks noGrp="1" noChangeArrowheads="1"/>
          </p:cNvSpPr>
          <p:nvPr>
            <p:ph type="sldNum" sz="quarter" idx="12"/>
          </p:nvPr>
        </p:nvSpPr>
        <p:spPr>
          <a:ln/>
        </p:spPr>
        <p:txBody>
          <a:bodyPr/>
          <a:lstStyle>
            <a:lvl1pPr>
              <a:defRPr/>
            </a:lvl1pPr>
          </a:lstStyle>
          <a:p>
            <a:pPr>
              <a:defRPr/>
            </a:pPr>
            <a:fld id="{808962E0-B67D-42AB-894D-F6A51772B754}" type="slidenum">
              <a:rPr lang="en-US"/>
              <a:pPr>
                <a:defRPr/>
              </a:pPr>
              <a:t>‹#›</a:t>
            </a:fld>
            <a:endParaRPr lang="en-US"/>
          </a:p>
        </p:txBody>
      </p:sp>
    </p:spTree>
    <p:extLst>
      <p:ext uri="{BB962C8B-B14F-4D97-AF65-F5344CB8AC3E}">
        <p14:creationId xmlns:p14="http://schemas.microsoft.com/office/powerpoint/2010/main" val="2042983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2"/>
          </p:nvPr>
        </p:nvSpPr>
        <p:spPr>
          <a:ln/>
        </p:spPr>
        <p:txBody>
          <a:bodyPr/>
          <a:lstStyle>
            <a:lvl1pPr>
              <a:defRPr/>
            </a:lvl1pPr>
          </a:lstStyle>
          <a:p>
            <a:pPr>
              <a:defRPr/>
            </a:pPr>
            <a:fld id="{E02D4BAA-582B-47A7-8370-BC8798233CA3}" type="slidenum">
              <a:rPr lang="en-US"/>
              <a:pPr>
                <a:defRPr/>
              </a:pPr>
              <a:t>‹#›</a:t>
            </a:fld>
            <a:endParaRPr lang="en-US"/>
          </a:p>
        </p:txBody>
      </p:sp>
    </p:spTree>
    <p:extLst>
      <p:ext uri="{BB962C8B-B14F-4D97-AF65-F5344CB8AC3E}">
        <p14:creationId xmlns:p14="http://schemas.microsoft.com/office/powerpoint/2010/main" val="286058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4" name="Rectangle 6"/>
          <p:cNvSpPr>
            <a:spLocks noGrp="1" noChangeArrowheads="1"/>
          </p:cNvSpPr>
          <p:nvPr>
            <p:ph type="sldNum" sz="quarter" idx="12"/>
          </p:nvPr>
        </p:nvSpPr>
        <p:spPr>
          <a:ln/>
        </p:spPr>
        <p:txBody>
          <a:bodyPr/>
          <a:lstStyle>
            <a:lvl1pPr>
              <a:defRPr/>
            </a:lvl1pPr>
          </a:lstStyle>
          <a:p>
            <a:pPr>
              <a:defRPr/>
            </a:pPr>
            <a:fld id="{5EFA4735-4A44-4377-BAE7-BF9F01067AAE}" type="slidenum">
              <a:rPr lang="en-US"/>
              <a:pPr>
                <a:defRPr/>
              </a:pPr>
              <a:t>‹#›</a:t>
            </a:fld>
            <a:endParaRPr lang="en-US"/>
          </a:p>
        </p:txBody>
      </p:sp>
    </p:spTree>
    <p:extLst>
      <p:ext uri="{BB962C8B-B14F-4D97-AF65-F5344CB8AC3E}">
        <p14:creationId xmlns:p14="http://schemas.microsoft.com/office/powerpoint/2010/main" val="3988063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9BFB5861-5309-45ED-BA15-C3D9AEBF991D}" type="slidenum">
              <a:rPr lang="en-US"/>
              <a:pPr>
                <a:defRPr/>
              </a:pPr>
              <a:t>‹#›</a:t>
            </a:fld>
            <a:endParaRPr lang="en-US"/>
          </a:p>
        </p:txBody>
      </p:sp>
    </p:spTree>
    <p:extLst>
      <p:ext uri="{BB962C8B-B14F-4D97-AF65-F5344CB8AC3E}">
        <p14:creationId xmlns:p14="http://schemas.microsoft.com/office/powerpoint/2010/main" val="333593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60E9E9DE-D4E9-4EA9-87AF-FA6E647F07D5}" type="slidenum">
              <a:rPr lang="en-US"/>
              <a:pPr>
                <a:defRPr/>
              </a:pPr>
              <a:t>‹#›</a:t>
            </a:fld>
            <a:endParaRPr lang="en-US"/>
          </a:p>
        </p:txBody>
      </p:sp>
    </p:spTree>
    <p:extLst>
      <p:ext uri="{BB962C8B-B14F-4D97-AF65-F5344CB8AC3E}">
        <p14:creationId xmlns:p14="http://schemas.microsoft.com/office/powerpoint/2010/main" val="1959852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DFB5BE39-17DA-4650-A471-CABE20929FDF}" type="slidenum">
              <a:rPr lang="en-US"/>
              <a:pPr>
                <a:defRPr/>
              </a:pPr>
              <a:t>‹#›</a:t>
            </a:fld>
            <a:endParaRPr lang="en-US"/>
          </a:p>
        </p:txBody>
      </p:sp>
    </p:spTree>
    <p:extLst>
      <p:ext uri="{BB962C8B-B14F-4D97-AF65-F5344CB8AC3E}">
        <p14:creationId xmlns:p14="http://schemas.microsoft.com/office/powerpoint/2010/main" val="655456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81000"/>
            <a:ext cx="601980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9CA4BE75-2265-4744-815B-7A1CAF9ABBB3}" type="slidenum">
              <a:rPr lang="en-US"/>
              <a:pPr>
                <a:defRPr/>
              </a:pPr>
              <a:t>‹#›</a:t>
            </a:fld>
            <a:endParaRPr lang="en-US"/>
          </a:p>
        </p:txBody>
      </p:sp>
    </p:spTree>
    <p:extLst>
      <p:ext uri="{BB962C8B-B14F-4D97-AF65-F5344CB8AC3E}">
        <p14:creationId xmlns:p14="http://schemas.microsoft.com/office/powerpoint/2010/main" val="1245206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6705600" cy="563563"/>
          </a:xfrm>
        </p:spPr>
        <p:txBody>
          <a:bodyPr/>
          <a:lstStyle/>
          <a:p>
            <a:r>
              <a:rPr lang="en-US"/>
              <a:t>Click to edit Master title style</a:t>
            </a:r>
          </a:p>
        </p:txBody>
      </p:sp>
      <p:sp>
        <p:nvSpPr>
          <p:cNvPr id="3" name="Table Placeholder 2"/>
          <p:cNvSpPr>
            <a:spLocks noGrp="1"/>
          </p:cNvSpPr>
          <p:nvPr>
            <p:ph type="tbl" idx="1"/>
          </p:nvPr>
        </p:nvSpPr>
        <p:spPr>
          <a:xfrm>
            <a:off x="457200" y="1076325"/>
            <a:ext cx="8229600" cy="5248275"/>
          </a:xfrm>
        </p:spPr>
        <p:txBody>
          <a:bodyPr/>
          <a:lstStyle/>
          <a:p>
            <a:pPr lvl="0"/>
            <a:r>
              <a:rPr lang="en-US" noProof="0"/>
              <a:t>Click icon to add table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E90DBB13-7B81-4C7D-BFFA-31107A3A8523}" type="slidenum">
              <a:rPr lang="en-US"/>
              <a:pPr>
                <a:defRPr/>
              </a:pPr>
              <a:t>‹#›</a:t>
            </a:fld>
            <a:endParaRPr lang="en-US"/>
          </a:p>
        </p:txBody>
      </p:sp>
    </p:spTree>
    <p:extLst>
      <p:ext uri="{BB962C8B-B14F-4D97-AF65-F5344CB8AC3E}">
        <p14:creationId xmlns:p14="http://schemas.microsoft.com/office/powerpoint/2010/main" val="576611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6705600" cy="563563"/>
          </a:xfrm>
        </p:spPr>
        <p:txBody>
          <a:bodyPr/>
          <a:lstStyle/>
          <a:p>
            <a:r>
              <a:rPr lang="en-US"/>
              <a:t>Click to edit Master title style</a:t>
            </a:r>
          </a:p>
        </p:txBody>
      </p:sp>
      <p:sp>
        <p:nvSpPr>
          <p:cNvPr id="3" name="Chart Placeholder 2"/>
          <p:cNvSpPr>
            <a:spLocks noGrp="1"/>
          </p:cNvSpPr>
          <p:nvPr>
            <p:ph type="chart" idx="1"/>
          </p:nvPr>
        </p:nvSpPr>
        <p:spPr>
          <a:xfrm>
            <a:off x="457200" y="1076325"/>
            <a:ext cx="8229600" cy="5248275"/>
          </a:xfrm>
        </p:spPr>
        <p:txBody>
          <a:bodyPr/>
          <a:lstStyle/>
          <a:p>
            <a:pPr lvl="0"/>
            <a:r>
              <a:rPr lang="en-US" noProof="0"/>
              <a:t>Click icon to add chart</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C045A266-588A-403A-AEAA-82D83FE69B1C}" type="slidenum">
              <a:rPr lang="en-US"/>
              <a:pPr>
                <a:defRPr/>
              </a:pPr>
              <a:t>‹#›</a:t>
            </a:fld>
            <a:endParaRPr lang="en-US"/>
          </a:p>
        </p:txBody>
      </p:sp>
    </p:spTree>
    <p:extLst>
      <p:ext uri="{BB962C8B-B14F-4D97-AF65-F5344CB8AC3E}">
        <p14:creationId xmlns:p14="http://schemas.microsoft.com/office/powerpoint/2010/main" val="425909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15"/>
          <p:cNvSpPr>
            <a:spLocks/>
          </p:cNvSpPr>
          <p:nvPr/>
        </p:nvSpPr>
        <p:spPr bwMode="gray">
          <a:xfrm>
            <a:off x="-9525" y="344488"/>
            <a:ext cx="8194675" cy="633412"/>
          </a:xfrm>
          <a:custGeom>
            <a:avLst/>
            <a:gdLst>
              <a:gd name="T0" fmla="*/ 0 w 5049"/>
              <a:gd name="T1" fmla="*/ 0 h 1471"/>
              <a:gd name="T2" fmla="*/ 2147483646 w 5049"/>
              <a:gd name="T3" fmla="*/ 370746 h 1471"/>
              <a:gd name="T4" fmla="*/ 2147483646 w 5049"/>
              <a:gd name="T5" fmla="*/ 270336452 h 1471"/>
              <a:gd name="T6" fmla="*/ 0 w 5049"/>
              <a:gd name="T7" fmla="*/ 272746949 h 1471"/>
              <a:gd name="T8" fmla="*/ 0 w 5049"/>
              <a:gd name="T9" fmla="*/ 0 h 14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49" h="1471">
                <a:moveTo>
                  <a:pt x="0" y="0"/>
                </a:moveTo>
                <a:lnTo>
                  <a:pt x="5049" y="2"/>
                </a:lnTo>
                <a:lnTo>
                  <a:pt x="5048" y="1458"/>
                </a:lnTo>
                <a:lnTo>
                  <a:pt x="0" y="1471"/>
                </a:lnTo>
                <a:lnTo>
                  <a:pt x="0"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003366"/>
                  </a:outerShdw>
                </a:effectLst>
              </a14:hiddenEffects>
            </a:ext>
          </a:extLst>
        </p:spPr>
        <p:txBody>
          <a:bodyPr/>
          <a:lstStyle/>
          <a:p>
            <a:endParaRPr lang="en-US"/>
          </a:p>
        </p:txBody>
      </p:sp>
      <p:grpSp>
        <p:nvGrpSpPr>
          <p:cNvPr id="1027" name="Group 16"/>
          <p:cNvGrpSpPr>
            <a:grpSpLocks/>
          </p:cNvGrpSpPr>
          <p:nvPr/>
        </p:nvGrpSpPr>
        <p:grpSpPr bwMode="auto">
          <a:xfrm>
            <a:off x="8153400" y="0"/>
            <a:ext cx="990600" cy="6858000"/>
            <a:chOff x="5040" y="0"/>
            <a:chExt cx="720" cy="4320"/>
          </a:xfrm>
        </p:grpSpPr>
        <p:sp>
          <p:nvSpPr>
            <p:cNvPr id="1040" name="Rectangle 17"/>
            <p:cNvSpPr>
              <a:spLocks noChangeArrowheads="1"/>
            </p:cNvSpPr>
            <p:nvPr/>
          </p:nvSpPr>
          <p:spPr bwMode="gray">
            <a:xfrm>
              <a:off x="5042" y="0"/>
              <a:ext cx="718" cy="4320"/>
            </a:xfrm>
            <a:prstGeom prst="rect">
              <a:avLst/>
            </a:prstGeom>
            <a:solidFill>
              <a:schemeClr val="folHlink">
                <a:alpha val="39999"/>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41" name="Rectangle 18"/>
            <p:cNvSpPr>
              <a:spLocks noChangeArrowheads="1"/>
            </p:cNvSpPr>
            <p:nvPr/>
          </p:nvSpPr>
          <p:spPr bwMode="gray">
            <a:xfrm>
              <a:off x="5040" y="219"/>
              <a:ext cx="720" cy="393"/>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grpSp>
      <p:sp>
        <p:nvSpPr>
          <p:cNvPr id="1028" name="AutoShape 19"/>
          <p:cNvSpPr>
            <a:spLocks noChangeArrowheads="1"/>
          </p:cNvSpPr>
          <p:nvPr/>
        </p:nvSpPr>
        <p:spPr bwMode="gray">
          <a:xfrm>
            <a:off x="7696200" y="5943600"/>
            <a:ext cx="609600" cy="533400"/>
          </a:xfrm>
          <a:prstGeom prst="hexagon">
            <a:avLst>
              <a:gd name="adj" fmla="val 28571"/>
              <a:gd name="vf" fmla="val 115470"/>
            </a:avLst>
          </a:prstGeom>
          <a:solidFill>
            <a:srgbClr val="5086C2">
              <a:alpha val="3490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29" name="AutoShape 20"/>
          <p:cNvSpPr>
            <a:spLocks noChangeArrowheads="1"/>
          </p:cNvSpPr>
          <p:nvPr/>
        </p:nvSpPr>
        <p:spPr bwMode="gray">
          <a:xfrm>
            <a:off x="8229600" y="5638800"/>
            <a:ext cx="609600" cy="533400"/>
          </a:xfrm>
          <a:prstGeom prst="hexagon">
            <a:avLst>
              <a:gd name="adj" fmla="val 28571"/>
              <a:gd name="vf" fmla="val 115470"/>
            </a:avLst>
          </a:prstGeom>
          <a:solidFill>
            <a:srgbClr val="5086C2">
              <a:alpha val="3490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30" name="AutoShape 21"/>
          <p:cNvSpPr>
            <a:spLocks noChangeArrowheads="1"/>
          </p:cNvSpPr>
          <p:nvPr/>
        </p:nvSpPr>
        <p:spPr bwMode="gray">
          <a:xfrm>
            <a:off x="8220075" y="6229350"/>
            <a:ext cx="609600" cy="533400"/>
          </a:xfrm>
          <a:prstGeom prst="hexagon">
            <a:avLst>
              <a:gd name="adj" fmla="val 28571"/>
              <a:gd name="vf" fmla="val 115470"/>
            </a:avLst>
          </a:prstGeom>
          <a:solidFill>
            <a:srgbClr val="5086C2">
              <a:alpha val="3490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31" name="Rectangle 3"/>
          <p:cNvSpPr>
            <a:spLocks noGrp="1" noChangeArrowheads="1"/>
          </p:cNvSpPr>
          <p:nvPr>
            <p:ph type="body" idx="1"/>
          </p:nvPr>
        </p:nvSpPr>
        <p:spPr bwMode="auto">
          <a:xfrm>
            <a:off x="457200" y="10763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p:cNvSpPr>
            <a:spLocks noGrp="1" noChangeArrowheads="1"/>
          </p:cNvSpPr>
          <p:nvPr>
            <p:ph type="dt" sz="half" idx="2"/>
          </p:nvPr>
        </p:nvSpPr>
        <p:spPr bwMode="auto">
          <a:xfrm>
            <a:off x="457200" y="6519863"/>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p>
        </p:txBody>
      </p:sp>
      <p:sp>
        <p:nvSpPr>
          <p:cNvPr id="3" name="Rectangle 5"/>
          <p:cNvSpPr>
            <a:spLocks noGrp="1" noChangeArrowheads="1"/>
          </p:cNvSpPr>
          <p:nvPr>
            <p:ph type="ftr" sz="quarter" idx="3"/>
          </p:nvPr>
        </p:nvSpPr>
        <p:spPr bwMode="auto">
          <a:xfrm>
            <a:off x="5181600" y="6477000"/>
            <a:ext cx="2895600" cy="233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mn-lt"/>
              </a:defRPr>
            </a:lvl1pPr>
          </a:lstStyle>
          <a:p>
            <a:pPr>
              <a:defRPr/>
            </a:pPr>
            <a:r>
              <a:rPr lang="en-US"/>
              <a:t>www.themegallery.com</a:t>
            </a:r>
          </a:p>
        </p:txBody>
      </p:sp>
      <p:sp>
        <p:nvSpPr>
          <p:cNvPr id="4" name="Rectangle 6"/>
          <p:cNvSpPr>
            <a:spLocks noGrp="1" noChangeArrowheads="1"/>
          </p:cNvSpPr>
          <p:nvPr>
            <p:ph type="sldNum" sz="quarter" idx="4"/>
          </p:nvPr>
        </p:nvSpPr>
        <p:spPr bwMode="auto">
          <a:xfrm>
            <a:off x="8286750" y="6386513"/>
            <a:ext cx="457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solidFill>
                  <a:schemeClr val="bg1"/>
                </a:solidFill>
                <a:latin typeface="+mn-lt"/>
              </a:defRPr>
            </a:lvl1pPr>
          </a:lstStyle>
          <a:p>
            <a:pPr>
              <a:defRPr/>
            </a:pPr>
            <a:fld id="{A7653968-43EC-4EDA-8510-6FD50E557009}" type="slidenum">
              <a:rPr lang="en-US"/>
              <a:pPr>
                <a:defRPr/>
              </a:pPr>
              <a:t>‹#›</a:t>
            </a:fld>
            <a:endParaRPr lang="en-US"/>
          </a:p>
        </p:txBody>
      </p:sp>
      <p:grpSp>
        <p:nvGrpSpPr>
          <p:cNvPr id="1035" name="Group 22"/>
          <p:cNvGrpSpPr>
            <a:grpSpLocks/>
          </p:cNvGrpSpPr>
          <p:nvPr/>
        </p:nvGrpSpPr>
        <p:grpSpPr bwMode="auto">
          <a:xfrm>
            <a:off x="152400" y="228600"/>
            <a:ext cx="838200" cy="838200"/>
            <a:chOff x="18" y="144"/>
            <a:chExt cx="510" cy="480"/>
          </a:xfrm>
        </p:grpSpPr>
        <p:sp>
          <p:nvSpPr>
            <p:cNvPr id="1037" name="AutoShape 23"/>
            <p:cNvSpPr>
              <a:spLocks noChangeArrowheads="1"/>
            </p:cNvSpPr>
            <p:nvPr userDrawn="1"/>
          </p:nvSpPr>
          <p:spPr bwMode="gray">
            <a:xfrm>
              <a:off x="18" y="258"/>
              <a:ext cx="288" cy="240"/>
            </a:xfrm>
            <a:prstGeom prst="hexagon">
              <a:avLst>
                <a:gd name="adj" fmla="val 30000"/>
                <a:gd name="vf" fmla="val 115470"/>
              </a:avLst>
            </a:prstGeom>
            <a:solidFill>
              <a:schemeClr val="hlink"/>
            </a:solidFill>
            <a:ln w="28575">
              <a:solidFill>
                <a:schemeClr val="bg1"/>
              </a:solidFill>
              <a:miter lim="800000"/>
              <a:headEnd/>
              <a:tailEnd/>
            </a:ln>
            <a:effectLst>
              <a:outerShdw dist="56796" dir="1593903" algn="ctr" rotWithShape="0">
                <a:srgbClr val="666633">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38" name="AutoShape 24"/>
            <p:cNvSpPr>
              <a:spLocks noChangeArrowheads="1"/>
            </p:cNvSpPr>
            <p:nvPr userDrawn="1"/>
          </p:nvSpPr>
          <p:spPr bwMode="gray">
            <a:xfrm>
              <a:off x="240" y="144"/>
              <a:ext cx="288" cy="240"/>
            </a:xfrm>
            <a:prstGeom prst="hexagon">
              <a:avLst>
                <a:gd name="adj" fmla="val 30000"/>
                <a:gd name="vf" fmla="val 115470"/>
              </a:avLst>
            </a:prstGeom>
            <a:solidFill>
              <a:schemeClr val="accent2"/>
            </a:solidFill>
            <a:ln w="28575">
              <a:solidFill>
                <a:schemeClr val="bg1"/>
              </a:solidFill>
              <a:miter lim="800000"/>
              <a:headEnd/>
              <a:tailEnd/>
            </a:ln>
            <a:effectLst>
              <a:outerShdw dist="56796" dir="1593903" algn="ctr" rotWithShape="0">
                <a:srgbClr val="666633">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sp>
          <p:nvSpPr>
            <p:cNvPr id="1039" name="AutoShape 25"/>
            <p:cNvSpPr>
              <a:spLocks noChangeArrowheads="1"/>
            </p:cNvSpPr>
            <p:nvPr userDrawn="1"/>
          </p:nvSpPr>
          <p:spPr bwMode="gray">
            <a:xfrm>
              <a:off x="240" y="384"/>
              <a:ext cx="288" cy="240"/>
            </a:xfrm>
            <a:prstGeom prst="hexagon">
              <a:avLst>
                <a:gd name="adj" fmla="val 30000"/>
                <a:gd name="vf" fmla="val 115470"/>
              </a:avLst>
            </a:prstGeom>
            <a:solidFill>
              <a:schemeClr val="accent1"/>
            </a:solidFill>
            <a:ln w="28575">
              <a:solidFill>
                <a:schemeClr val="bg1"/>
              </a:solidFill>
              <a:miter lim="800000"/>
              <a:headEnd/>
              <a:tailEnd/>
            </a:ln>
            <a:effectLst>
              <a:outerShdw dist="56796" dir="1593903" algn="ctr" rotWithShape="0">
                <a:srgbClr val="666633">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grpSp>
      <p:sp>
        <p:nvSpPr>
          <p:cNvPr id="1036" name="Rectangle 2"/>
          <p:cNvSpPr>
            <a:spLocks noGrp="1" noChangeArrowheads="1"/>
          </p:cNvSpPr>
          <p:nvPr>
            <p:ph type="title"/>
          </p:nvPr>
        </p:nvSpPr>
        <p:spPr bwMode="white">
          <a:xfrm>
            <a:off x="1143000" y="381000"/>
            <a:ext cx="67056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689"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Lst>
  <p:hf sldNum="0" hdr="0" dt="0"/>
  <p:txStyles>
    <p:titleStyle>
      <a:lvl1pPr algn="l" rtl="0" eaLnBrk="0" fontAlgn="base" hangingPunct="0">
        <a:spcBef>
          <a:spcPct val="0"/>
        </a:spcBef>
        <a:spcAft>
          <a:spcPct val="0"/>
        </a:spcAft>
        <a:defRPr sz="3200" kern="1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Verdana" panose="020B0604030504040204" pitchFamily="34" charset="0"/>
        </a:defRPr>
      </a:lvl2pPr>
      <a:lvl3pPr algn="l" rtl="0" eaLnBrk="0" fontAlgn="base" hangingPunct="0">
        <a:spcBef>
          <a:spcPct val="0"/>
        </a:spcBef>
        <a:spcAft>
          <a:spcPct val="0"/>
        </a:spcAft>
        <a:defRPr sz="3200">
          <a:solidFill>
            <a:schemeClr val="bg1"/>
          </a:solidFill>
          <a:latin typeface="Verdana" panose="020B0604030504040204" pitchFamily="34" charset="0"/>
        </a:defRPr>
      </a:lvl3pPr>
      <a:lvl4pPr algn="l" rtl="0" eaLnBrk="0" fontAlgn="base" hangingPunct="0">
        <a:spcBef>
          <a:spcPct val="0"/>
        </a:spcBef>
        <a:spcAft>
          <a:spcPct val="0"/>
        </a:spcAft>
        <a:defRPr sz="3200">
          <a:solidFill>
            <a:schemeClr val="bg1"/>
          </a:solidFill>
          <a:latin typeface="Verdana" panose="020B0604030504040204" pitchFamily="34" charset="0"/>
        </a:defRPr>
      </a:lvl4pPr>
      <a:lvl5pPr algn="l" rtl="0" eaLnBrk="0" fontAlgn="base" hangingPunct="0">
        <a:spcBef>
          <a:spcPct val="0"/>
        </a:spcBef>
        <a:spcAft>
          <a:spcPct val="0"/>
        </a:spcAft>
        <a:defRPr sz="3200">
          <a:solidFill>
            <a:schemeClr val="bg1"/>
          </a:solidFill>
          <a:latin typeface="Verdana" panose="020B0604030504040204" pitchFamily="34" charset="0"/>
        </a:defRPr>
      </a:lvl5pPr>
      <a:lvl6pPr marL="457200" algn="l" rtl="0" eaLnBrk="1" fontAlgn="base" hangingPunct="1">
        <a:spcBef>
          <a:spcPct val="0"/>
        </a:spcBef>
        <a:spcAft>
          <a:spcPct val="0"/>
        </a:spcAft>
        <a:defRPr sz="3200">
          <a:solidFill>
            <a:schemeClr val="bg1"/>
          </a:solidFill>
          <a:latin typeface="Verdana" panose="020B0604030504040204" pitchFamily="34" charset="0"/>
        </a:defRPr>
      </a:lvl6pPr>
      <a:lvl7pPr marL="914400" algn="l" rtl="0" eaLnBrk="1" fontAlgn="base" hangingPunct="1">
        <a:spcBef>
          <a:spcPct val="0"/>
        </a:spcBef>
        <a:spcAft>
          <a:spcPct val="0"/>
        </a:spcAft>
        <a:defRPr sz="3200">
          <a:solidFill>
            <a:schemeClr val="bg1"/>
          </a:solidFill>
          <a:latin typeface="Verdana" panose="020B0604030504040204" pitchFamily="34" charset="0"/>
        </a:defRPr>
      </a:lvl7pPr>
      <a:lvl8pPr marL="1371600" algn="l" rtl="0" eaLnBrk="1" fontAlgn="base" hangingPunct="1">
        <a:spcBef>
          <a:spcPct val="0"/>
        </a:spcBef>
        <a:spcAft>
          <a:spcPct val="0"/>
        </a:spcAft>
        <a:defRPr sz="3200">
          <a:solidFill>
            <a:schemeClr val="bg1"/>
          </a:solidFill>
          <a:latin typeface="Verdana" panose="020B0604030504040204" pitchFamily="34" charset="0"/>
        </a:defRPr>
      </a:lvl8pPr>
      <a:lvl9pPr marL="1828800" algn="l" rtl="0" eaLnBrk="1" fontAlgn="base" hangingPunct="1">
        <a:spcBef>
          <a:spcPct val="0"/>
        </a:spcBef>
        <a:spcAft>
          <a:spcPct val="0"/>
        </a:spcAft>
        <a:defRPr sz="3200">
          <a:solidFill>
            <a:schemeClr val="bg1"/>
          </a:solidFill>
          <a:latin typeface="Verdana" panose="020B0604030504040204"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2800" b="1"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Arial" panose="020B0604020202020204" pitchFamily="34" charset="0"/>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Arial" panose="020B0604020202020204" pitchFamily="34"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13.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2.xml"/><Relationship Id="rId4" Type="http://schemas.openxmlformats.org/officeDocument/2006/relationships/chart" Target="../charts/char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419872" y="2180738"/>
            <a:ext cx="5184576" cy="744206"/>
          </a:xfrm>
        </p:spPr>
        <p:txBody>
          <a:bodyPr/>
          <a:lstStyle/>
          <a:p>
            <a:r>
              <a:rPr lang="en-US" dirty="0">
                <a:solidFill>
                  <a:srgbClr val="00FF00"/>
                </a:solidFill>
                <a:latin typeface="Arial" panose="020B0604020202020204" pitchFamily="34" charset="0"/>
                <a:cs typeface="Arial" panose="020B0604020202020204" pitchFamily="34" charset="0"/>
              </a:rPr>
              <a:t>BÁO CÁO TỔNG KẾT</a:t>
            </a:r>
            <a:endParaRPr lang="en-US" sz="2800" dirty="0">
              <a:solidFill>
                <a:srgbClr val="00FF00"/>
              </a:solidFill>
              <a:latin typeface="Arial" panose="020B0604020202020204" pitchFamily="34" charset="0"/>
              <a:cs typeface="Arial" panose="020B0604020202020204" pitchFamily="34" charset="0"/>
            </a:endParaRPr>
          </a:p>
        </p:txBody>
      </p:sp>
      <p:sp>
        <p:nvSpPr>
          <p:cNvPr id="3" name="Rectangle 2"/>
          <p:cNvSpPr/>
          <p:nvPr/>
        </p:nvSpPr>
        <p:spPr>
          <a:xfrm>
            <a:off x="1947170" y="519063"/>
            <a:ext cx="6513262" cy="969496"/>
          </a:xfrm>
          <a:prstGeom prst="rect">
            <a:avLst/>
          </a:prstGeom>
        </p:spPr>
        <p:txBody>
          <a:bodyPr wrap="square">
            <a:spAutoFit/>
          </a:bodyPr>
          <a:lstStyle/>
          <a:p>
            <a:pPr>
              <a:spcAft>
                <a:spcPts val="0"/>
              </a:spcAft>
            </a:pPr>
            <a:r>
              <a:rPr lang="en-US" sz="1900" dirty="0">
                <a:latin typeface="Times New Roman" panose="02020603050405020304" pitchFamily="18" charset="0"/>
                <a:ea typeface="Times New Roman" panose="02020603050405020304" pitchFamily="18" charset="0"/>
                <a:cs typeface="Times New Roman" panose="02020603050405020304" pitchFamily="18" charset="0"/>
              </a:rPr>
              <a:t>ỦY BAN NHÂN DÂN THÀNH PHỐ HỒ CHÍ MINH</a:t>
            </a:r>
            <a:endParaRPr lang="en-US" sz="1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TRƯỜNG CAO ĐẲNG LÝ TỰ TRỌNG</a:t>
            </a:r>
            <a:r>
              <a:rPr lang="en-US" sz="1900" dirty="0">
                <a:solidFill>
                  <a:srgbClr val="FF0000"/>
                </a:solidFill>
                <a:latin typeface="VNI-Times" pitchFamily="2" charset="0"/>
                <a:ea typeface="Times New Roman" panose="02020603050405020304" pitchFamily="18" charset="0"/>
                <a:cs typeface="Times New Roman" panose="02020603050405020304" pitchFamily="18" charset="0"/>
              </a:rPr>
              <a:t> </a:t>
            </a: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LÝ TỰ TRỌNG</a:t>
            </a:r>
          </a:p>
          <a:p>
            <a:pPr>
              <a:spcAft>
                <a:spcPts val="0"/>
              </a:spcAft>
            </a:pP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THÀNH PHỐ HỒ CHÍ MINH</a:t>
            </a:r>
            <a:endParaRPr lang="en-US" sz="1900" dirty="0">
              <a:solidFill>
                <a:srgbClr val="FF0000"/>
              </a:solidFill>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323528" y="260648"/>
            <a:ext cx="1440160" cy="720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419872" y="3429000"/>
            <a:ext cx="6048672" cy="954107"/>
          </a:xfrm>
          <a:prstGeom prst="rect">
            <a:avLst/>
          </a:prstGeom>
        </p:spPr>
        <p:txBody>
          <a:bodyPr wrap="square">
            <a:spAutoFit/>
          </a:bodyPr>
          <a:lstStyle/>
          <a:p>
            <a:r>
              <a:rPr lang="en-US" sz="2800" b="1" dirty="0">
                <a:solidFill>
                  <a:srgbClr val="FFFF00"/>
                </a:solidFill>
                <a:cs typeface="Arial" panose="020B0604020202020204" pitchFamily="34" charset="0"/>
              </a:rPr>
              <a:t>VÀ PHƯƠNG HƯỚNG NHIỆM VỤ</a:t>
            </a:r>
            <a:br>
              <a:rPr lang="en-US" sz="2800" b="1" dirty="0">
                <a:solidFill>
                  <a:srgbClr val="FFFF00"/>
                </a:solidFill>
                <a:cs typeface="Arial" panose="020B0604020202020204" pitchFamily="34" charset="0"/>
              </a:rPr>
            </a:br>
            <a:r>
              <a:rPr lang="en-US" sz="2800" b="1" dirty="0">
                <a:solidFill>
                  <a:srgbClr val="FFFF00"/>
                </a:solidFill>
                <a:cs typeface="Arial" panose="020B0604020202020204" pitchFamily="34" charset="0"/>
              </a:rPr>
              <a:t>GIAI ĐOẠN 2018 - 2020</a:t>
            </a:r>
            <a:endParaRPr lang="en-US" sz="2800" b="1" dirty="0"/>
          </a:p>
        </p:txBody>
      </p:sp>
      <p:sp>
        <p:nvSpPr>
          <p:cNvPr id="8" name="Rectangle 7"/>
          <p:cNvSpPr/>
          <p:nvPr/>
        </p:nvSpPr>
        <p:spPr>
          <a:xfrm>
            <a:off x="3572636" y="2924944"/>
            <a:ext cx="5400600" cy="523220"/>
          </a:xfrm>
          <a:prstGeom prst="rect">
            <a:avLst/>
          </a:prstGeom>
        </p:spPr>
        <p:txBody>
          <a:bodyPr wrap="square">
            <a:spAutoFit/>
          </a:bodyPr>
          <a:lstStyle/>
          <a:p>
            <a:r>
              <a:rPr lang="en-US" sz="2800" b="1" dirty="0">
                <a:solidFill>
                  <a:srgbClr val="FFFF00"/>
                </a:solidFill>
                <a:cs typeface="Arial" panose="020B0604020202020204" pitchFamily="34" charset="0"/>
              </a:rPr>
              <a:t>3 NĂM HOẠT ĐỘNG ĐÀO TẠO</a:t>
            </a:r>
            <a:endParaRPr lang="en-US" sz="2800" b="1" dirty="0"/>
          </a:p>
        </p:txBody>
      </p:sp>
      <p:pic>
        <p:nvPicPr>
          <p:cNvPr id="4" name="Picture 3">
            <a:extLst>
              <a:ext uri="{FF2B5EF4-FFF2-40B4-BE49-F238E27FC236}">
                <a16:creationId xmlns:a16="http://schemas.microsoft.com/office/drawing/2014/main" id="{BE9135FF-FC8E-4572-BA1C-7F9311DC90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104" y="154015"/>
            <a:ext cx="1699592" cy="16995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80B3F862-A931-4EB0-ADF3-AF0BBD2C9FB6}"/>
              </a:ext>
            </a:extLst>
          </p:cNvPr>
          <p:cNvSpPr>
            <a:spLocks noGrp="1" noChangeArrowheads="1"/>
          </p:cNvSpPr>
          <p:nvPr>
            <p:ph type="title"/>
          </p:nvPr>
        </p:nvSpPr>
        <p:spPr>
          <a:xfrm>
            <a:off x="1143000" y="381000"/>
            <a:ext cx="6705600" cy="563563"/>
          </a:xfrm>
        </p:spPr>
        <p:txBody>
          <a:bodyPr/>
          <a:lstStyle/>
          <a:p>
            <a:pPr eaLnBrk="1" hangingPunct="1"/>
            <a:r>
              <a:rPr lang="en-US" altLang="en-US" b="1"/>
              <a:t>Nội dung</a:t>
            </a:r>
            <a:endParaRPr lang="en-US" altLang="en-US" b="1">
              <a:solidFill>
                <a:schemeClr val="accent1"/>
              </a:solidFill>
            </a:endParaRPr>
          </a:p>
        </p:txBody>
      </p:sp>
      <p:sp>
        <p:nvSpPr>
          <p:cNvPr id="6" name="Text Box 3">
            <a:extLst>
              <a:ext uri="{FF2B5EF4-FFF2-40B4-BE49-F238E27FC236}">
                <a16:creationId xmlns:a16="http://schemas.microsoft.com/office/drawing/2014/main" id="{A0DB9168-51BF-4B08-9CD2-BB932113E608}"/>
              </a:ext>
            </a:extLst>
          </p:cNvPr>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1800" b="0">
              <a:latin typeface="Arial" panose="020B0604020202020204" pitchFamily="34" charset="0"/>
            </a:endParaRPr>
          </a:p>
        </p:txBody>
      </p:sp>
      <p:sp>
        <p:nvSpPr>
          <p:cNvPr id="37" name="Freeform 3">
            <a:extLst>
              <a:ext uri="{FF2B5EF4-FFF2-40B4-BE49-F238E27FC236}">
                <a16:creationId xmlns:a16="http://schemas.microsoft.com/office/drawing/2014/main" id="{A50B1608-05A1-4F21-9D80-730A9F98A7BD}"/>
              </a:ext>
            </a:extLst>
          </p:cNvPr>
          <p:cNvSpPr/>
          <p:nvPr/>
        </p:nvSpPr>
        <p:spPr>
          <a:xfrm>
            <a:off x="971600" y="1501900"/>
            <a:ext cx="5094288" cy="2287140"/>
          </a:xfrm>
          <a:custGeom>
            <a:avLst/>
            <a:gdLst>
              <a:gd name="connsiteX0" fmla="*/ 0 w 5074920"/>
              <a:gd name="connsiteY0" fmla="*/ 30480 h 1645920"/>
              <a:gd name="connsiteX1" fmla="*/ 0 w 5074920"/>
              <a:gd name="connsiteY1" fmla="*/ 1645920 h 1645920"/>
              <a:gd name="connsiteX2" fmla="*/ 4663440 w 5074920"/>
              <a:gd name="connsiteY2" fmla="*/ 1645920 h 1645920"/>
              <a:gd name="connsiteX3" fmla="*/ 5074920 w 5074920"/>
              <a:gd name="connsiteY3" fmla="*/ 1554480 h 1645920"/>
              <a:gd name="connsiteX4" fmla="*/ 5074920 w 5074920"/>
              <a:gd name="connsiteY4" fmla="*/ 0 h 1645920"/>
              <a:gd name="connsiteX5" fmla="*/ 0 w 5074920"/>
              <a:gd name="connsiteY5" fmla="*/ 30480 h 1645920"/>
              <a:gd name="connsiteX0" fmla="*/ 0 w 5079682"/>
              <a:gd name="connsiteY0" fmla="*/ 6668 h 1622108"/>
              <a:gd name="connsiteX1" fmla="*/ 0 w 5079682"/>
              <a:gd name="connsiteY1" fmla="*/ 1622108 h 1622108"/>
              <a:gd name="connsiteX2" fmla="*/ 4663440 w 5079682"/>
              <a:gd name="connsiteY2" fmla="*/ 1622108 h 1622108"/>
              <a:gd name="connsiteX3" fmla="*/ 5074920 w 5079682"/>
              <a:gd name="connsiteY3" fmla="*/ 1530668 h 1622108"/>
              <a:gd name="connsiteX4" fmla="*/ 5079682 w 5079682"/>
              <a:gd name="connsiteY4" fmla="*/ 0 h 1622108"/>
              <a:gd name="connsiteX5" fmla="*/ 0 w 5079682"/>
              <a:gd name="connsiteY5" fmla="*/ 6668 h 1622108"/>
              <a:gd name="connsiteX0" fmla="*/ 0 w 5075131"/>
              <a:gd name="connsiteY0" fmla="*/ 20955 h 1636395"/>
              <a:gd name="connsiteX1" fmla="*/ 0 w 5075131"/>
              <a:gd name="connsiteY1" fmla="*/ 1636395 h 1636395"/>
              <a:gd name="connsiteX2" fmla="*/ 4663440 w 5075131"/>
              <a:gd name="connsiteY2" fmla="*/ 1636395 h 1636395"/>
              <a:gd name="connsiteX3" fmla="*/ 5074920 w 5075131"/>
              <a:gd name="connsiteY3" fmla="*/ 1544955 h 1636395"/>
              <a:gd name="connsiteX4" fmla="*/ 5070157 w 5075131"/>
              <a:gd name="connsiteY4" fmla="*/ 0 h 1636395"/>
              <a:gd name="connsiteX5" fmla="*/ 0 w 5075131"/>
              <a:gd name="connsiteY5" fmla="*/ 20955 h 1636395"/>
              <a:gd name="connsiteX0" fmla="*/ 0 w 5075022"/>
              <a:gd name="connsiteY0" fmla="*/ 6667 h 1622107"/>
              <a:gd name="connsiteX1" fmla="*/ 0 w 5075022"/>
              <a:gd name="connsiteY1" fmla="*/ 1622107 h 1622107"/>
              <a:gd name="connsiteX2" fmla="*/ 4663440 w 5075022"/>
              <a:gd name="connsiteY2" fmla="*/ 1622107 h 1622107"/>
              <a:gd name="connsiteX3" fmla="*/ 5074920 w 5075022"/>
              <a:gd name="connsiteY3" fmla="*/ 1530667 h 1622107"/>
              <a:gd name="connsiteX4" fmla="*/ 5060632 w 5075022"/>
              <a:gd name="connsiteY4" fmla="*/ 0 h 1622107"/>
              <a:gd name="connsiteX5" fmla="*/ 0 w 5075022"/>
              <a:gd name="connsiteY5" fmla="*/ 6667 h 1622107"/>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94014"/>
              <a:gd name="connsiteY0" fmla="*/ 20955 h 1636395"/>
              <a:gd name="connsiteX1" fmla="*/ 0 w 5094014"/>
              <a:gd name="connsiteY1" fmla="*/ 1636395 h 1636395"/>
              <a:gd name="connsiteX2" fmla="*/ 4663440 w 5094014"/>
              <a:gd name="connsiteY2" fmla="*/ 1636395 h 1636395"/>
              <a:gd name="connsiteX3" fmla="*/ 5093970 w 5094014"/>
              <a:gd name="connsiteY3" fmla="*/ 1525905 h 1636395"/>
              <a:gd name="connsiteX4" fmla="*/ 5055870 w 5094014"/>
              <a:gd name="connsiteY4" fmla="*/ 0 h 1636395"/>
              <a:gd name="connsiteX5" fmla="*/ 0 w 5094014"/>
              <a:gd name="connsiteY5" fmla="*/ 20955 h 1636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94014" h="1636395">
                <a:moveTo>
                  <a:pt x="0" y="20955"/>
                </a:moveTo>
                <a:lnTo>
                  <a:pt x="0" y="1636395"/>
                </a:lnTo>
                <a:lnTo>
                  <a:pt x="4663440" y="1636395"/>
                </a:lnTo>
                <a:cubicBezTo>
                  <a:pt x="4905375" y="1634490"/>
                  <a:pt x="5047298" y="1575435"/>
                  <a:pt x="5093970" y="1525905"/>
                </a:cubicBezTo>
                <a:cubicBezTo>
                  <a:pt x="5095557" y="1015682"/>
                  <a:pt x="5054283" y="510223"/>
                  <a:pt x="5055870" y="0"/>
                </a:cubicBezTo>
                <a:lnTo>
                  <a:pt x="0" y="20955"/>
                </a:lnTo>
                <a:close/>
              </a:path>
            </a:pathLst>
          </a:custGeom>
          <a:gradFill flip="none" rotWithShape="1">
            <a:gsLst>
              <a:gs pos="0">
                <a:schemeClr val="accent5">
                  <a:lumMod val="50000"/>
                </a:schemeClr>
              </a:gs>
              <a:gs pos="22000">
                <a:schemeClr val="accent5">
                  <a:lumMod val="75000"/>
                </a:schemeClr>
              </a:gs>
              <a:gs pos="61000">
                <a:schemeClr val="accent5"/>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latin typeface="Arial" panose="020B0604020202020204" pitchFamily="34" charset="0"/>
              <a:cs typeface="Arial" panose="020B0604020202020204" pitchFamily="34" charset="0"/>
            </a:endParaRPr>
          </a:p>
        </p:txBody>
      </p:sp>
      <p:grpSp>
        <p:nvGrpSpPr>
          <p:cNvPr id="38" name="Group 37">
            <a:extLst>
              <a:ext uri="{FF2B5EF4-FFF2-40B4-BE49-F238E27FC236}">
                <a16:creationId xmlns:a16="http://schemas.microsoft.com/office/drawing/2014/main" id="{2D589D69-4CC9-40E8-B324-7841CBC52B1A}"/>
              </a:ext>
            </a:extLst>
          </p:cNvPr>
          <p:cNvGrpSpPr>
            <a:grpSpLocks/>
          </p:cNvGrpSpPr>
          <p:nvPr/>
        </p:nvGrpSpPr>
        <p:grpSpPr bwMode="auto">
          <a:xfrm>
            <a:off x="5459463" y="1214562"/>
            <a:ext cx="661987" cy="2538061"/>
            <a:chOff x="4476750" y="1056604"/>
            <a:chExt cx="661988" cy="1815184"/>
          </a:xfrm>
        </p:grpSpPr>
        <p:sp>
          <p:nvSpPr>
            <p:cNvPr id="53" name="Freeform 4">
              <a:extLst>
                <a:ext uri="{FF2B5EF4-FFF2-40B4-BE49-F238E27FC236}">
                  <a16:creationId xmlns:a16="http://schemas.microsoft.com/office/drawing/2014/main" id="{5A299838-4494-4892-A410-A2825C606655}"/>
                </a:ext>
              </a:extLst>
            </p:cNvPr>
            <p:cNvSpPr/>
            <p:nvPr/>
          </p:nvSpPr>
          <p:spPr>
            <a:xfrm>
              <a:off x="4476750" y="1166183"/>
              <a:ext cx="661988" cy="1705605"/>
            </a:xfrm>
            <a:custGeom>
              <a:avLst/>
              <a:gdLst>
                <a:gd name="connsiteX0" fmla="*/ 604838 w 661988"/>
                <a:gd name="connsiteY0" fmla="*/ 1704975 h 1704975"/>
                <a:gd name="connsiteX1" fmla="*/ 42863 w 661988"/>
                <a:gd name="connsiteY1" fmla="*/ 1514475 h 1704975"/>
                <a:gd name="connsiteX2" fmla="*/ 0 w 661988"/>
                <a:gd name="connsiteY2" fmla="*/ 166687 h 1704975"/>
                <a:gd name="connsiteX3" fmla="*/ 614363 w 661988"/>
                <a:gd name="connsiteY3" fmla="*/ 0 h 1704975"/>
                <a:gd name="connsiteX4" fmla="*/ 661988 w 661988"/>
                <a:gd name="connsiteY4" fmla="*/ 95250 h 1704975"/>
                <a:gd name="connsiteX5" fmla="*/ 604838 w 661988"/>
                <a:gd name="connsiteY5" fmla="*/ 1704975 h 1704975"/>
                <a:gd name="connsiteX0" fmla="*/ 604838 w 661988"/>
                <a:gd name="connsiteY0" fmla="*/ 1704975 h 1704975"/>
                <a:gd name="connsiteX1" fmla="*/ 42863 w 661988"/>
                <a:gd name="connsiteY1" fmla="*/ 1514475 h 1704975"/>
                <a:gd name="connsiteX2" fmla="*/ 0 w 661988"/>
                <a:gd name="connsiteY2" fmla="*/ 166687 h 1704975"/>
                <a:gd name="connsiteX3" fmla="*/ 614363 w 661988"/>
                <a:gd name="connsiteY3" fmla="*/ 0 h 1704975"/>
                <a:gd name="connsiteX4" fmla="*/ 661988 w 661988"/>
                <a:gd name="connsiteY4" fmla="*/ 95250 h 1704975"/>
                <a:gd name="connsiteX5" fmla="*/ 604838 w 661988"/>
                <a:gd name="connsiteY5" fmla="*/ 1704975 h 170497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1988" h="1706055">
                  <a:moveTo>
                    <a:pt x="604838" y="1706055"/>
                  </a:moveTo>
                  <a:cubicBezTo>
                    <a:pt x="446088" y="1699705"/>
                    <a:pt x="196850" y="1693355"/>
                    <a:pt x="42863" y="1515555"/>
                  </a:cubicBezTo>
                  <a:lnTo>
                    <a:pt x="0" y="167767"/>
                  </a:lnTo>
                  <a:cubicBezTo>
                    <a:pt x="104776" y="12193"/>
                    <a:pt x="442912" y="-5270"/>
                    <a:pt x="614363" y="1080"/>
                  </a:cubicBezTo>
                  <a:cubicBezTo>
                    <a:pt x="687388" y="4255"/>
                    <a:pt x="646113" y="64580"/>
                    <a:pt x="661988" y="96330"/>
                  </a:cubicBezTo>
                  <a:lnTo>
                    <a:pt x="604838" y="1706055"/>
                  </a:lnTo>
                  <a:close/>
                </a:path>
              </a:pathLst>
            </a:custGeom>
            <a:gradFill flip="none" rotWithShape="1">
              <a:gsLst>
                <a:gs pos="0">
                  <a:schemeClr val="accent5">
                    <a:lumMod val="50000"/>
                  </a:schemeClr>
                </a:gs>
                <a:gs pos="50000">
                  <a:schemeClr val="accent5"/>
                </a:gs>
                <a:gs pos="100000">
                  <a:schemeClr val="accent5">
                    <a:lumMod val="50000"/>
                  </a:schemeClr>
                </a:gs>
              </a:gsLst>
              <a:lin ang="108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p>
          </p:txBody>
        </p:sp>
        <p:sp>
          <p:nvSpPr>
            <p:cNvPr id="54" name="Freeform 5">
              <a:extLst>
                <a:ext uri="{FF2B5EF4-FFF2-40B4-BE49-F238E27FC236}">
                  <a16:creationId xmlns:a16="http://schemas.microsoft.com/office/drawing/2014/main" id="{7B29524C-F2AA-475E-8543-8D90D01C091D}"/>
                </a:ext>
              </a:extLst>
            </p:cNvPr>
            <p:cNvSpPr/>
            <p:nvPr/>
          </p:nvSpPr>
          <p:spPr>
            <a:xfrm>
              <a:off x="4648200" y="1056604"/>
              <a:ext cx="400051" cy="166750"/>
            </a:xfrm>
            <a:custGeom>
              <a:avLst/>
              <a:gdLst>
                <a:gd name="connsiteX0" fmla="*/ 0 w 400050"/>
                <a:gd name="connsiteY0" fmla="*/ 176213 h 176213"/>
                <a:gd name="connsiteX1" fmla="*/ 0 w 400050"/>
                <a:gd name="connsiteY1" fmla="*/ 119063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76213 h 176213"/>
                <a:gd name="connsiteX1" fmla="*/ 9525 w 400050"/>
                <a:gd name="connsiteY1" fmla="*/ 130969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76213 h 176213"/>
                <a:gd name="connsiteX1" fmla="*/ 9525 w 400050"/>
                <a:gd name="connsiteY1" fmla="*/ 130969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66688 h 166688"/>
                <a:gd name="connsiteX1" fmla="*/ 9525 w 400050"/>
                <a:gd name="connsiteY1" fmla="*/ 121444 h 166688"/>
                <a:gd name="connsiteX2" fmla="*/ 333375 w 400050"/>
                <a:gd name="connsiteY2" fmla="*/ 0 h 166688"/>
                <a:gd name="connsiteX3" fmla="*/ 400050 w 400050"/>
                <a:gd name="connsiteY3" fmla="*/ 33338 h 166688"/>
                <a:gd name="connsiteX4" fmla="*/ 385763 w 400050"/>
                <a:gd name="connsiteY4" fmla="*/ 109538 h 166688"/>
                <a:gd name="connsiteX5" fmla="*/ 0 w 400050"/>
                <a:gd name="connsiteY5" fmla="*/ 166688 h 166688"/>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050" h="167360">
                  <a:moveTo>
                    <a:pt x="0" y="167360"/>
                  </a:moveTo>
                  <a:lnTo>
                    <a:pt x="9525" y="122116"/>
                  </a:lnTo>
                  <a:cubicBezTo>
                    <a:pt x="98425" y="7022"/>
                    <a:pt x="277812" y="-3297"/>
                    <a:pt x="333375" y="672"/>
                  </a:cubicBezTo>
                  <a:cubicBezTo>
                    <a:pt x="365125" y="2260"/>
                    <a:pt x="394493" y="15753"/>
                    <a:pt x="400050" y="34010"/>
                  </a:cubicBezTo>
                  <a:lnTo>
                    <a:pt x="385763" y="110210"/>
                  </a:lnTo>
                  <a:cubicBezTo>
                    <a:pt x="288131" y="110210"/>
                    <a:pt x="130969" y="119735"/>
                    <a:pt x="0" y="167360"/>
                  </a:cubicBezTo>
                  <a:close/>
                </a:path>
              </a:pathLst>
            </a:custGeom>
            <a:gradFill flip="none" rotWithShape="1">
              <a:gsLst>
                <a:gs pos="0">
                  <a:schemeClr val="accent5">
                    <a:lumMod val="50000"/>
                  </a:schemeClr>
                </a:gs>
                <a:gs pos="50000">
                  <a:schemeClr val="accent5"/>
                </a:gs>
                <a:gs pos="100000">
                  <a:schemeClr val="accent5">
                    <a:lumMod val="50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p>
          </p:txBody>
        </p:sp>
      </p:grpSp>
      <p:sp>
        <p:nvSpPr>
          <p:cNvPr id="39" name="Freeform 78">
            <a:extLst>
              <a:ext uri="{FF2B5EF4-FFF2-40B4-BE49-F238E27FC236}">
                <a16:creationId xmlns:a16="http://schemas.microsoft.com/office/drawing/2014/main" id="{F559519A-A090-4A8B-B15F-B1BBCB96767F}"/>
              </a:ext>
            </a:extLst>
          </p:cNvPr>
          <p:cNvSpPr/>
          <p:nvPr/>
        </p:nvSpPr>
        <p:spPr>
          <a:xfrm>
            <a:off x="971600" y="4312567"/>
            <a:ext cx="6172200" cy="1636713"/>
          </a:xfrm>
          <a:custGeom>
            <a:avLst/>
            <a:gdLst>
              <a:gd name="connsiteX0" fmla="*/ 0 w 5074920"/>
              <a:gd name="connsiteY0" fmla="*/ 30480 h 1645920"/>
              <a:gd name="connsiteX1" fmla="*/ 0 w 5074920"/>
              <a:gd name="connsiteY1" fmla="*/ 1645920 h 1645920"/>
              <a:gd name="connsiteX2" fmla="*/ 4663440 w 5074920"/>
              <a:gd name="connsiteY2" fmla="*/ 1645920 h 1645920"/>
              <a:gd name="connsiteX3" fmla="*/ 5074920 w 5074920"/>
              <a:gd name="connsiteY3" fmla="*/ 1554480 h 1645920"/>
              <a:gd name="connsiteX4" fmla="*/ 5074920 w 5074920"/>
              <a:gd name="connsiteY4" fmla="*/ 0 h 1645920"/>
              <a:gd name="connsiteX5" fmla="*/ 0 w 5074920"/>
              <a:gd name="connsiteY5" fmla="*/ 30480 h 1645920"/>
              <a:gd name="connsiteX0" fmla="*/ 0 w 5079682"/>
              <a:gd name="connsiteY0" fmla="*/ 6668 h 1622108"/>
              <a:gd name="connsiteX1" fmla="*/ 0 w 5079682"/>
              <a:gd name="connsiteY1" fmla="*/ 1622108 h 1622108"/>
              <a:gd name="connsiteX2" fmla="*/ 4663440 w 5079682"/>
              <a:gd name="connsiteY2" fmla="*/ 1622108 h 1622108"/>
              <a:gd name="connsiteX3" fmla="*/ 5074920 w 5079682"/>
              <a:gd name="connsiteY3" fmla="*/ 1530668 h 1622108"/>
              <a:gd name="connsiteX4" fmla="*/ 5079682 w 5079682"/>
              <a:gd name="connsiteY4" fmla="*/ 0 h 1622108"/>
              <a:gd name="connsiteX5" fmla="*/ 0 w 5079682"/>
              <a:gd name="connsiteY5" fmla="*/ 6668 h 1622108"/>
              <a:gd name="connsiteX0" fmla="*/ 0 w 5075131"/>
              <a:gd name="connsiteY0" fmla="*/ 20955 h 1636395"/>
              <a:gd name="connsiteX1" fmla="*/ 0 w 5075131"/>
              <a:gd name="connsiteY1" fmla="*/ 1636395 h 1636395"/>
              <a:gd name="connsiteX2" fmla="*/ 4663440 w 5075131"/>
              <a:gd name="connsiteY2" fmla="*/ 1636395 h 1636395"/>
              <a:gd name="connsiteX3" fmla="*/ 5074920 w 5075131"/>
              <a:gd name="connsiteY3" fmla="*/ 1544955 h 1636395"/>
              <a:gd name="connsiteX4" fmla="*/ 5070157 w 5075131"/>
              <a:gd name="connsiteY4" fmla="*/ 0 h 1636395"/>
              <a:gd name="connsiteX5" fmla="*/ 0 w 5075131"/>
              <a:gd name="connsiteY5" fmla="*/ 20955 h 1636395"/>
              <a:gd name="connsiteX0" fmla="*/ 0 w 5075022"/>
              <a:gd name="connsiteY0" fmla="*/ 6667 h 1622107"/>
              <a:gd name="connsiteX1" fmla="*/ 0 w 5075022"/>
              <a:gd name="connsiteY1" fmla="*/ 1622107 h 1622107"/>
              <a:gd name="connsiteX2" fmla="*/ 4663440 w 5075022"/>
              <a:gd name="connsiteY2" fmla="*/ 1622107 h 1622107"/>
              <a:gd name="connsiteX3" fmla="*/ 5074920 w 5075022"/>
              <a:gd name="connsiteY3" fmla="*/ 1530667 h 1622107"/>
              <a:gd name="connsiteX4" fmla="*/ 5060632 w 5075022"/>
              <a:gd name="connsiteY4" fmla="*/ 0 h 1622107"/>
              <a:gd name="connsiteX5" fmla="*/ 0 w 5075022"/>
              <a:gd name="connsiteY5" fmla="*/ 6667 h 1622107"/>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75001"/>
              <a:gd name="connsiteY0" fmla="*/ 20955 h 1636395"/>
              <a:gd name="connsiteX1" fmla="*/ 0 w 5075001"/>
              <a:gd name="connsiteY1" fmla="*/ 1636395 h 1636395"/>
              <a:gd name="connsiteX2" fmla="*/ 4663440 w 5075001"/>
              <a:gd name="connsiteY2" fmla="*/ 1636395 h 1636395"/>
              <a:gd name="connsiteX3" fmla="*/ 5074920 w 5075001"/>
              <a:gd name="connsiteY3" fmla="*/ 1544955 h 1636395"/>
              <a:gd name="connsiteX4" fmla="*/ 5055870 w 5075001"/>
              <a:gd name="connsiteY4" fmla="*/ 0 h 1636395"/>
              <a:gd name="connsiteX5" fmla="*/ 0 w 5075001"/>
              <a:gd name="connsiteY5" fmla="*/ 20955 h 1636395"/>
              <a:gd name="connsiteX0" fmla="*/ 0 w 5094014"/>
              <a:gd name="connsiteY0" fmla="*/ 20955 h 1636395"/>
              <a:gd name="connsiteX1" fmla="*/ 0 w 5094014"/>
              <a:gd name="connsiteY1" fmla="*/ 1636395 h 1636395"/>
              <a:gd name="connsiteX2" fmla="*/ 4663440 w 5094014"/>
              <a:gd name="connsiteY2" fmla="*/ 1636395 h 1636395"/>
              <a:gd name="connsiteX3" fmla="*/ 5093970 w 5094014"/>
              <a:gd name="connsiteY3" fmla="*/ 1525905 h 1636395"/>
              <a:gd name="connsiteX4" fmla="*/ 5055870 w 5094014"/>
              <a:gd name="connsiteY4" fmla="*/ 0 h 1636395"/>
              <a:gd name="connsiteX5" fmla="*/ 0 w 5094014"/>
              <a:gd name="connsiteY5" fmla="*/ 20955 h 1636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94014" h="1636395">
                <a:moveTo>
                  <a:pt x="0" y="20955"/>
                </a:moveTo>
                <a:lnTo>
                  <a:pt x="0" y="1636395"/>
                </a:lnTo>
                <a:lnTo>
                  <a:pt x="4663440" y="1636395"/>
                </a:lnTo>
                <a:cubicBezTo>
                  <a:pt x="4905375" y="1634490"/>
                  <a:pt x="5047298" y="1575435"/>
                  <a:pt x="5093970" y="1525905"/>
                </a:cubicBezTo>
                <a:cubicBezTo>
                  <a:pt x="5095557" y="1015682"/>
                  <a:pt x="5054283" y="510223"/>
                  <a:pt x="5055870" y="0"/>
                </a:cubicBezTo>
                <a:lnTo>
                  <a:pt x="0" y="20955"/>
                </a:lnTo>
                <a:close/>
              </a:path>
            </a:pathLst>
          </a:custGeom>
          <a:gradFill flip="none" rotWithShape="1">
            <a:gsLst>
              <a:gs pos="0">
                <a:schemeClr val="accent6">
                  <a:lumMod val="50000"/>
                </a:schemeClr>
              </a:gs>
              <a:gs pos="22000">
                <a:schemeClr val="accent6">
                  <a:lumMod val="75000"/>
                </a:schemeClr>
              </a:gs>
              <a:gs pos="61000">
                <a:schemeClr val="accent6"/>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p>
        </p:txBody>
      </p:sp>
      <p:grpSp>
        <p:nvGrpSpPr>
          <p:cNvPr id="40" name="Group 39">
            <a:extLst>
              <a:ext uri="{FF2B5EF4-FFF2-40B4-BE49-F238E27FC236}">
                <a16:creationId xmlns:a16="http://schemas.microsoft.com/office/drawing/2014/main" id="{ADB24F9D-DF04-48EB-A12B-B71218F4749C}"/>
              </a:ext>
            </a:extLst>
          </p:cNvPr>
          <p:cNvGrpSpPr>
            <a:grpSpLocks/>
          </p:cNvGrpSpPr>
          <p:nvPr/>
        </p:nvGrpSpPr>
        <p:grpSpPr bwMode="auto">
          <a:xfrm>
            <a:off x="6635800" y="4009355"/>
            <a:ext cx="555625" cy="1816100"/>
            <a:chOff x="4476750" y="1056604"/>
            <a:chExt cx="661988" cy="1815184"/>
          </a:xfrm>
        </p:grpSpPr>
        <p:sp>
          <p:nvSpPr>
            <p:cNvPr id="51" name="Freeform 80">
              <a:extLst>
                <a:ext uri="{FF2B5EF4-FFF2-40B4-BE49-F238E27FC236}">
                  <a16:creationId xmlns:a16="http://schemas.microsoft.com/office/drawing/2014/main" id="{D02DC9A5-C98D-435C-B0F0-AC7C8E2A519C}"/>
                </a:ext>
              </a:extLst>
            </p:cNvPr>
            <p:cNvSpPr/>
            <p:nvPr/>
          </p:nvSpPr>
          <p:spPr>
            <a:xfrm>
              <a:off x="4476750" y="1166086"/>
              <a:ext cx="661988" cy="1705702"/>
            </a:xfrm>
            <a:custGeom>
              <a:avLst/>
              <a:gdLst>
                <a:gd name="connsiteX0" fmla="*/ 604838 w 661988"/>
                <a:gd name="connsiteY0" fmla="*/ 1704975 h 1704975"/>
                <a:gd name="connsiteX1" fmla="*/ 42863 w 661988"/>
                <a:gd name="connsiteY1" fmla="*/ 1514475 h 1704975"/>
                <a:gd name="connsiteX2" fmla="*/ 0 w 661988"/>
                <a:gd name="connsiteY2" fmla="*/ 166687 h 1704975"/>
                <a:gd name="connsiteX3" fmla="*/ 614363 w 661988"/>
                <a:gd name="connsiteY3" fmla="*/ 0 h 1704975"/>
                <a:gd name="connsiteX4" fmla="*/ 661988 w 661988"/>
                <a:gd name="connsiteY4" fmla="*/ 95250 h 1704975"/>
                <a:gd name="connsiteX5" fmla="*/ 604838 w 661988"/>
                <a:gd name="connsiteY5" fmla="*/ 1704975 h 1704975"/>
                <a:gd name="connsiteX0" fmla="*/ 604838 w 661988"/>
                <a:gd name="connsiteY0" fmla="*/ 1704975 h 1704975"/>
                <a:gd name="connsiteX1" fmla="*/ 42863 w 661988"/>
                <a:gd name="connsiteY1" fmla="*/ 1514475 h 1704975"/>
                <a:gd name="connsiteX2" fmla="*/ 0 w 661988"/>
                <a:gd name="connsiteY2" fmla="*/ 166687 h 1704975"/>
                <a:gd name="connsiteX3" fmla="*/ 614363 w 661988"/>
                <a:gd name="connsiteY3" fmla="*/ 0 h 1704975"/>
                <a:gd name="connsiteX4" fmla="*/ 661988 w 661988"/>
                <a:gd name="connsiteY4" fmla="*/ 95250 h 1704975"/>
                <a:gd name="connsiteX5" fmla="*/ 604838 w 661988"/>
                <a:gd name="connsiteY5" fmla="*/ 1704975 h 170497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 name="connsiteX0" fmla="*/ 604838 w 661988"/>
                <a:gd name="connsiteY0" fmla="*/ 1706055 h 1706055"/>
                <a:gd name="connsiteX1" fmla="*/ 42863 w 661988"/>
                <a:gd name="connsiteY1" fmla="*/ 1515555 h 1706055"/>
                <a:gd name="connsiteX2" fmla="*/ 0 w 661988"/>
                <a:gd name="connsiteY2" fmla="*/ 167767 h 1706055"/>
                <a:gd name="connsiteX3" fmla="*/ 614363 w 661988"/>
                <a:gd name="connsiteY3" fmla="*/ 1080 h 1706055"/>
                <a:gd name="connsiteX4" fmla="*/ 661988 w 661988"/>
                <a:gd name="connsiteY4" fmla="*/ 96330 h 1706055"/>
                <a:gd name="connsiteX5" fmla="*/ 604838 w 661988"/>
                <a:gd name="connsiteY5" fmla="*/ 1706055 h 1706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1988" h="1706055">
                  <a:moveTo>
                    <a:pt x="604838" y="1706055"/>
                  </a:moveTo>
                  <a:cubicBezTo>
                    <a:pt x="446088" y="1699705"/>
                    <a:pt x="196850" y="1693355"/>
                    <a:pt x="42863" y="1515555"/>
                  </a:cubicBezTo>
                  <a:lnTo>
                    <a:pt x="0" y="167767"/>
                  </a:lnTo>
                  <a:cubicBezTo>
                    <a:pt x="104776" y="12193"/>
                    <a:pt x="442912" y="-5270"/>
                    <a:pt x="614363" y="1080"/>
                  </a:cubicBezTo>
                  <a:cubicBezTo>
                    <a:pt x="687388" y="4255"/>
                    <a:pt x="646113" y="64580"/>
                    <a:pt x="661988" y="96330"/>
                  </a:cubicBezTo>
                  <a:lnTo>
                    <a:pt x="604838" y="1706055"/>
                  </a:lnTo>
                  <a:close/>
                </a:path>
              </a:pathLst>
            </a:custGeom>
            <a:gradFill flip="none" rotWithShape="1">
              <a:gsLst>
                <a:gs pos="0">
                  <a:schemeClr val="accent6">
                    <a:lumMod val="50000"/>
                  </a:schemeClr>
                </a:gs>
                <a:gs pos="50000">
                  <a:schemeClr val="accent6"/>
                </a:gs>
                <a:gs pos="100000">
                  <a:schemeClr val="accent6">
                    <a:lumMod val="50000"/>
                  </a:schemeClr>
                </a:gs>
              </a:gsLst>
              <a:lin ang="108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p>
          </p:txBody>
        </p:sp>
        <p:sp>
          <p:nvSpPr>
            <p:cNvPr id="52" name="Freeform 81">
              <a:extLst>
                <a:ext uri="{FF2B5EF4-FFF2-40B4-BE49-F238E27FC236}">
                  <a16:creationId xmlns:a16="http://schemas.microsoft.com/office/drawing/2014/main" id="{FFEE7B16-C67B-43F7-B070-45596D3B19E9}"/>
                </a:ext>
              </a:extLst>
            </p:cNvPr>
            <p:cNvSpPr/>
            <p:nvPr/>
          </p:nvSpPr>
          <p:spPr>
            <a:xfrm>
              <a:off x="4648867" y="1056604"/>
              <a:ext cx="399084" cy="166603"/>
            </a:xfrm>
            <a:custGeom>
              <a:avLst/>
              <a:gdLst>
                <a:gd name="connsiteX0" fmla="*/ 0 w 400050"/>
                <a:gd name="connsiteY0" fmla="*/ 176213 h 176213"/>
                <a:gd name="connsiteX1" fmla="*/ 0 w 400050"/>
                <a:gd name="connsiteY1" fmla="*/ 119063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76213 h 176213"/>
                <a:gd name="connsiteX1" fmla="*/ 9525 w 400050"/>
                <a:gd name="connsiteY1" fmla="*/ 130969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76213 h 176213"/>
                <a:gd name="connsiteX1" fmla="*/ 9525 w 400050"/>
                <a:gd name="connsiteY1" fmla="*/ 130969 h 176213"/>
                <a:gd name="connsiteX2" fmla="*/ 333375 w 400050"/>
                <a:gd name="connsiteY2" fmla="*/ 0 h 176213"/>
                <a:gd name="connsiteX3" fmla="*/ 400050 w 400050"/>
                <a:gd name="connsiteY3" fmla="*/ 42863 h 176213"/>
                <a:gd name="connsiteX4" fmla="*/ 385763 w 400050"/>
                <a:gd name="connsiteY4" fmla="*/ 119063 h 176213"/>
                <a:gd name="connsiteX5" fmla="*/ 0 w 400050"/>
                <a:gd name="connsiteY5" fmla="*/ 176213 h 176213"/>
                <a:gd name="connsiteX0" fmla="*/ 0 w 400050"/>
                <a:gd name="connsiteY0" fmla="*/ 166688 h 166688"/>
                <a:gd name="connsiteX1" fmla="*/ 9525 w 400050"/>
                <a:gd name="connsiteY1" fmla="*/ 121444 h 166688"/>
                <a:gd name="connsiteX2" fmla="*/ 333375 w 400050"/>
                <a:gd name="connsiteY2" fmla="*/ 0 h 166688"/>
                <a:gd name="connsiteX3" fmla="*/ 400050 w 400050"/>
                <a:gd name="connsiteY3" fmla="*/ 33338 h 166688"/>
                <a:gd name="connsiteX4" fmla="*/ 385763 w 400050"/>
                <a:gd name="connsiteY4" fmla="*/ 109538 h 166688"/>
                <a:gd name="connsiteX5" fmla="*/ 0 w 400050"/>
                <a:gd name="connsiteY5" fmla="*/ 166688 h 166688"/>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 name="connsiteX0" fmla="*/ 0 w 400050"/>
                <a:gd name="connsiteY0" fmla="*/ 167360 h 167360"/>
                <a:gd name="connsiteX1" fmla="*/ 9525 w 400050"/>
                <a:gd name="connsiteY1" fmla="*/ 122116 h 167360"/>
                <a:gd name="connsiteX2" fmla="*/ 333375 w 400050"/>
                <a:gd name="connsiteY2" fmla="*/ 672 h 167360"/>
                <a:gd name="connsiteX3" fmla="*/ 400050 w 400050"/>
                <a:gd name="connsiteY3" fmla="*/ 34010 h 167360"/>
                <a:gd name="connsiteX4" fmla="*/ 385763 w 400050"/>
                <a:gd name="connsiteY4" fmla="*/ 110210 h 167360"/>
                <a:gd name="connsiteX5" fmla="*/ 0 w 400050"/>
                <a:gd name="connsiteY5" fmla="*/ 167360 h 16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050" h="167360">
                  <a:moveTo>
                    <a:pt x="0" y="167360"/>
                  </a:moveTo>
                  <a:lnTo>
                    <a:pt x="9525" y="122116"/>
                  </a:lnTo>
                  <a:cubicBezTo>
                    <a:pt x="98425" y="7022"/>
                    <a:pt x="277812" y="-3297"/>
                    <a:pt x="333375" y="672"/>
                  </a:cubicBezTo>
                  <a:cubicBezTo>
                    <a:pt x="365125" y="2260"/>
                    <a:pt x="394493" y="15753"/>
                    <a:pt x="400050" y="34010"/>
                  </a:cubicBezTo>
                  <a:lnTo>
                    <a:pt x="385763" y="110210"/>
                  </a:lnTo>
                  <a:cubicBezTo>
                    <a:pt x="288131" y="110210"/>
                    <a:pt x="130969" y="119735"/>
                    <a:pt x="0" y="167360"/>
                  </a:cubicBezTo>
                  <a:close/>
                </a:path>
              </a:pathLst>
            </a:custGeom>
            <a:gradFill flip="none" rotWithShape="1">
              <a:gsLst>
                <a:gs pos="0">
                  <a:schemeClr val="accent6">
                    <a:lumMod val="50000"/>
                  </a:schemeClr>
                </a:gs>
                <a:gs pos="50000">
                  <a:schemeClr val="accent6"/>
                </a:gs>
                <a:gs pos="100000">
                  <a:schemeClr val="accent6">
                    <a:lumMod val="50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a:p>
          </p:txBody>
        </p:sp>
      </p:grpSp>
      <p:sp>
        <p:nvSpPr>
          <p:cNvPr id="2" name="Rectangle 1">
            <a:extLst>
              <a:ext uri="{FF2B5EF4-FFF2-40B4-BE49-F238E27FC236}">
                <a16:creationId xmlns:a16="http://schemas.microsoft.com/office/drawing/2014/main" id="{DB779B3D-5D61-429B-A0F3-F3D2231485A1}"/>
              </a:ext>
            </a:extLst>
          </p:cNvPr>
          <p:cNvSpPr/>
          <p:nvPr/>
        </p:nvSpPr>
        <p:spPr>
          <a:xfrm>
            <a:off x="1160065" y="1758295"/>
            <a:ext cx="4564063" cy="1800493"/>
          </a:xfrm>
          <a:prstGeom prst="rect">
            <a:avLst/>
          </a:prstGeom>
          <a:noFill/>
        </p:spPr>
        <p:txBody>
          <a:bodyPr wrap="square" lIns="91440" tIns="45720" rIns="91440" bIns="45720">
            <a:spAutoFit/>
          </a:bodyPr>
          <a:lstStyle/>
          <a:p>
            <a:pPr>
              <a:spcBef>
                <a:spcPts val="600"/>
              </a:spcBef>
            </a:pPr>
            <a:r>
              <a:rPr lang="en-US" sz="2400" b="1" cap="none" spc="0">
                <a:ln w="0"/>
                <a:solidFill>
                  <a:schemeClr val="tx1"/>
                </a:solidFill>
                <a:effectLst>
                  <a:outerShdw blurRad="38100" dist="19050" dir="2700000" algn="tl" rotWithShape="0">
                    <a:schemeClr val="dk1">
                      <a:alpha val="40000"/>
                    </a:schemeClr>
                  </a:outerShdw>
                </a:effectLst>
              </a:rPr>
              <a:t>Phần A - </a:t>
            </a:r>
            <a:r>
              <a:rPr lang="en-US" sz="2400" b="1"/>
              <a:t>Tổng kết 3 năm</a:t>
            </a:r>
          </a:p>
          <a:p>
            <a:pPr>
              <a:spcBef>
                <a:spcPts val="600"/>
              </a:spcBef>
            </a:pPr>
            <a:r>
              <a:rPr lang="en-US" sz="2400" b="1"/>
              <a:t>                Hoạt động đào tạo</a:t>
            </a:r>
          </a:p>
          <a:p>
            <a:pPr>
              <a:spcBef>
                <a:spcPts val="600"/>
              </a:spcBef>
            </a:pPr>
            <a:r>
              <a:rPr lang="en-US" sz="2400" b="1"/>
              <a:t>	I. Tình hình chung</a:t>
            </a:r>
          </a:p>
          <a:p>
            <a:pPr>
              <a:spcBef>
                <a:spcPts val="600"/>
              </a:spcBef>
            </a:pPr>
            <a:r>
              <a:rPr lang="en-US" sz="2400" b="1"/>
              <a:t>	II. Kết quả thực hiện</a:t>
            </a:r>
          </a:p>
        </p:txBody>
      </p:sp>
      <p:sp>
        <p:nvSpPr>
          <p:cNvPr id="17" name="Rectangle 16">
            <a:extLst>
              <a:ext uri="{FF2B5EF4-FFF2-40B4-BE49-F238E27FC236}">
                <a16:creationId xmlns:a16="http://schemas.microsoft.com/office/drawing/2014/main" id="{C0D5492B-904C-4BE9-88A6-B4CF231C8187}"/>
              </a:ext>
            </a:extLst>
          </p:cNvPr>
          <p:cNvSpPr/>
          <p:nvPr/>
        </p:nvSpPr>
        <p:spPr>
          <a:xfrm>
            <a:off x="1140977" y="4681299"/>
            <a:ext cx="5447198" cy="907941"/>
          </a:xfrm>
          <a:prstGeom prst="rect">
            <a:avLst/>
          </a:prstGeom>
          <a:noFill/>
        </p:spPr>
        <p:txBody>
          <a:bodyPr wrap="square" lIns="91440" tIns="45720" rIns="91440" bIns="45720">
            <a:spAutoFit/>
          </a:bodyPr>
          <a:lstStyle/>
          <a:p>
            <a:pPr>
              <a:spcBef>
                <a:spcPts val="600"/>
              </a:spcBef>
            </a:pPr>
            <a:r>
              <a:rPr lang="en-US" sz="2400" b="1">
                <a:solidFill>
                  <a:srgbClr val="FFFF66"/>
                </a:solidFill>
              </a:rPr>
              <a:t>PHẦN B : Phương hướng nhiệm vụ </a:t>
            </a:r>
          </a:p>
          <a:p>
            <a:pPr>
              <a:spcBef>
                <a:spcPts val="600"/>
              </a:spcBef>
            </a:pPr>
            <a:r>
              <a:rPr lang="en-US" sz="2400" b="1">
                <a:solidFill>
                  <a:srgbClr val="FFFF66"/>
                </a:solidFill>
              </a:rPr>
              <a:t>	      giai đoạn 2018 – 2020</a:t>
            </a:r>
            <a:endParaRPr lang="en-US" sz="3200" b="1" cap="none" spc="0">
              <a:ln w="0"/>
              <a:solidFill>
                <a:srgbClr val="FFFF66"/>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1731421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anim calcmode="lin" valueType="num">
                                      <p:cBhvr>
                                        <p:cTn id="24" dur="1000" fill="hold"/>
                                        <p:tgtEl>
                                          <p:spTgt spid="39"/>
                                        </p:tgtEl>
                                        <p:attrNameLst>
                                          <p:attrName>ppt_x</p:attrName>
                                        </p:attrNameLst>
                                      </p:cBhvr>
                                      <p:tavLst>
                                        <p:tav tm="0">
                                          <p:val>
                                            <p:strVal val="#ppt_x"/>
                                          </p:val>
                                        </p:tav>
                                        <p:tav tm="100000">
                                          <p:val>
                                            <p:strVal val="#ppt_x"/>
                                          </p:val>
                                        </p:tav>
                                      </p:tavLst>
                                    </p:anim>
                                    <p:anim calcmode="lin" valueType="num">
                                      <p:cBhvr>
                                        <p:cTn id="25" dur="1000" fill="hold"/>
                                        <p:tgtEl>
                                          <p:spTgt spid="39"/>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1000"/>
                                        <p:tgtEl>
                                          <p:spTgt spid="40"/>
                                        </p:tgtEl>
                                      </p:cBhvr>
                                    </p:animEffect>
                                    <p:anim calcmode="lin" valueType="num">
                                      <p:cBhvr>
                                        <p:cTn id="29" dur="1000" fill="hold"/>
                                        <p:tgtEl>
                                          <p:spTgt spid="40"/>
                                        </p:tgtEl>
                                        <p:attrNameLst>
                                          <p:attrName>ppt_x</p:attrName>
                                        </p:attrNameLst>
                                      </p:cBhvr>
                                      <p:tavLst>
                                        <p:tav tm="0">
                                          <p:val>
                                            <p:strVal val="#ppt_x"/>
                                          </p:val>
                                        </p:tav>
                                        <p:tav tm="100000">
                                          <p:val>
                                            <p:strVal val="#ppt_x"/>
                                          </p:val>
                                        </p:tav>
                                      </p:tavLst>
                                    </p:anim>
                                    <p:anim calcmode="lin" valueType="num">
                                      <p:cBhvr>
                                        <p:cTn id="30" dur="1000" fill="hold"/>
                                        <p:tgtEl>
                                          <p:spTgt spid="4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9" grpId="0" animBg="1"/>
      <p:bldP spid="2"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4FEDE5F-4D4E-418A-BF8D-18A3AB098586}"/>
              </a:ext>
            </a:extLst>
          </p:cNvPr>
          <p:cNvSpPr/>
          <p:nvPr/>
        </p:nvSpPr>
        <p:spPr>
          <a:xfrm>
            <a:off x="755576" y="2276872"/>
            <a:ext cx="7848872" cy="2246769"/>
          </a:xfrm>
          <a:prstGeom prst="rect">
            <a:avLst/>
          </a:prstGeom>
        </p:spPr>
        <p:txBody>
          <a:bodyPr wrap="square">
            <a:spAutoFit/>
          </a:bodyPr>
          <a:lstStyle/>
          <a:p>
            <a:pPr marL="0" marR="0" algn="ctr">
              <a:spcBef>
                <a:spcPts val="600"/>
              </a:spcBef>
              <a:spcAft>
                <a:spcPts val="600"/>
              </a:spcAft>
            </a:pPr>
            <a:r>
              <a:rPr lang="en-US" sz="4000" b="1">
                <a:solidFill>
                  <a:srgbClr val="FF0000"/>
                </a:solidFill>
                <a:ea typeface="Times New Roman" panose="02020603050405020304" pitchFamily="18" charset="0"/>
                <a:cs typeface="Arial" panose="020B0604020202020204" pitchFamily="34" charset="0"/>
              </a:rPr>
              <a:t>PHẦN A</a:t>
            </a:r>
          </a:p>
          <a:p>
            <a:pPr marL="0" marR="0" algn="ctr">
              <a:spcBef>
                <a:spcPts val="600"/>
              </a:spcBef>
              <a:spcAft>
                <a:spcPts val="600"/>
              </a:spcAft>
              <a:tabLst>
                <a:tab pos="1440180" algn="ctr"/>
                <a:tab pos="4680585" algn="ctr"/>
              </a:tabLst>
            </a:pPr>
            <a:r>
              <a:rPr lang="en-US" sz="4000" b="1">
                <a:solidFill>
                  <a:srgbClr val="FF0000"/>
                </a:solidFill>
                <a:ea typeface="Times New Roman" panose="02020603050405020304" pitchFamily="18" charset="0"/>
                <a:cs typeface="Arial" panose="020B0604020202020204" pitchFamily="34" charset="0"/>
              </a:rPr>
              <a:t>TỔNG KẾT 3 NĂM</a:t>
            </a:r>
          </a:p>
          <a:p>
            <a:pPr marL="0" marR="0" algn="ctr">
              <a:spcBef>
                <a:spcPts val="600"/>
              </a:spcBef>
              <a:spcAft>
                <a:spcPts val="600"/>
              </a:spcAft>
              <a:tabLst>
                <a:tab pos="1440180" algn="ctr"/>
                <a:tab pos="4680585" algn="ctr"/>
              </a:tabLst>
            </a:pPr>
            <a:r>
              <a:rPr lang="en-US" sz="4000" b="1">
                <a:solidFill>
                  <a:srgbClr val="FF0000"/>
                </a:solidFill>
                <a:ea typeface="Times New Roman" panose="02020603050405020304" pitchFamily="18" charset="0"/>
                <a:cs typeface="Arial" panose="020B0604020202020204" pitchFamily="34" charset="0"/>
              </a:rPr>
              <a:t>HOẠT ĐỘNG ĐÀO TẠO</a:t>
            </a:r>
            <a:endParaRPr lang="en-US" sz="4000" b="1">
              <a:solidFill>
                <a:srgbClr val="FF0000"/>
              </a:solidFill>
              <a:effectLs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44212611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7624" y="404664"/>
            <a:ext cx="3815468"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 TÌNH HÌNH CHUNG </a:t>
            </a:r>
            <a:endParaRPr lang="en-US" sz="2800" dirty="0">
              <a:solidFill>
                <a:srgbClr val="FFFF00"/>
              </a:solidFill>
              <a:cs typeface="Arial" panose="020B0604020202020204" pitchFamily="34" charset="0"/>
            </a:endParaRPr>
          </a:p>
        </p:txBody>
      </p:sp>
      <p:sp>
        <p:nvSpPr>
          <p:cNvPr id="5" name="Rectangle 4"/>
          <p:cNvSpPr/>
          <p:nvPr/>
        </p:nvSpPr>
        <p:spPr>
          <a:xfrm>
            <a:off x="755576" y="1196752"/>
            <a:ext cx="1922321" cy="461665"/>
          </a:xfrm>
          <a:prstGeom prst="rect">
            <a:avLst/>
          </a:prstGeom>
        </p:spPr>
        <p:txBody>
          <a:bodyPr wrap="none">
            <a:spAutoFit/>
          </a:bodyPr>
          <a:lstStyle/>
          <a:p>
            <a:pPr>
              <a:spcBef>
                <a:spcPts val="600"/>
              </a:spcBef>
              <a:spcAft>
                <a:spcPts val="0"/>
              </a:spcAft>
              <a:tabLst>
                <a:tab pos="742950" algn="l"/>
              </a:tabLst>
            </a:pPr>
            <a:r>
              <a:rPr lang="en-US" sz="2400" b="1" dirty="0">
                <a:effectLst/>
                <a:ea typeface="Times New Roman" panose="02020603050405020304" pitchFamily="18" charset="0"/>
                <a:cs typeface="Arial" panose="020B0604020202020204" pitchFamily="34" charset="0"/>
              </a:rPr>
              <a:t>1. </a:t>
            </a:r>
            <a:r>
              <a:rPr lang="en-US" sz="2400" b="1">
                <a:effectLst/>
                <a:ea typeface="Times New Roman" panose="02020603050405020304" pitchFamily="18" charset="0"/>
                <a:cs typeface="Arial" panose="020B0604020202020204" pitchFamily="34" charset="0"/>
              </a:rPr>
              <a:t>Thuận lợi</a:t>
            </a:r>
            <a:endParaRPr lang="en-US" sz="2000" dirty="0">
              <a:effectLst/>
              <a:ea typeface="Times New Roman" panose="02020603050405020304" pitchFamily="18" charset="0"/>
              <a:cs typeface="Arial" panose="020B0604020202020204" pitchFamily="34" charset="0"/>
            </a:endParaRPr>
          </a:p>
        </p:txBody>
      </p:sp>
      <p:grpSp>
        <p:nvGrpSpPr>
          <p:cNvPr id="6" name="Group 19">
            <a:extLst>
              <a:ext uri="{FF2B5EF4-FFF2-40B4-BE49-F238E27FC236}">
                <a16:creationId xmlns:a16="http://schemas.microsoft.com/office/drawing/2014/main" id="{12C79BAD-BD5F-4792-9340-60F8AE152CB4}"/>
              </a:ext>
            </a:extLst>
          </p:cNvPr>
          <p:cNvGrpSpPr>
            <a:grpSpLocks/>
          </p:cNvGrpSpPr>
          <p:nvPr/>
        </p:nvGrpSpPr>
        <p:grpSpPr bwMode="auto">
          <a:xfrm>
            <a:off x="323528" y="1770352"/>
            <a:ext cx="8496944" cy="4712458"/>
            <a:chOff x="1728" y="1920"/>
            <a:chExt cx="3264" cy="866"/>
          </a:xfrm>
        </p:grpSpPr>
        <p:grpSp>
          <p:nvGrpSpPr>
            <p:cNvPr id="7" name="Group 20">
              <a:extLst>
                <a:ext uri="{FF2B5EF4-FFF2-40B4-BE49-F238E27FC236}">
                  <a16:creationId xmlns:a16="http://schemas.microsoft.com/office/drawing/2014/main" id="{AA363873-F8F7-420E-AFF9-F7873ACFCFC2}"/>
                </a:ext>
              </a:extLst>
            </p:cNvPr>
            <p:cNvGrpSpPr>
              <a:grpSpLocks/>
            </p:cNvGrpSpPr>
            <p:nvPr/>
          </p:nvGrpSpPr>
          <p:grpSpPr bwMode="auto">
            <a:xfrm>
              <a:off x="1728" y="1920"/>
              <a:ext cx="3264" cy="866"/>
              <a:chOff x="1728" y="1920"/>
              <a:chExt cx="3264" cy="866"/>
            </a:xfrm>
          </p:grpSpPr>
          <p:sp>
            <p:nvSpPr>
              <p:cNvPr id="9" name="AutoShape 21">
                <a:extLst>
                  <a:ext uri="{FF2B5EF4-FFF2-40B4-BE49-F238E27FC236}">
                    <a16:creationId xmlns:a16="http://schemas.microsoft.com/office/drawing/2014/main" id="{E7B95C19-9CE6-41DE-B630-620C33B124F2}"/>
                  </a:ext>
                </a:extLst>
              </p:cNvPr>
              <p:cNvSpPr>
                <a:spLocks noChangeArrowheads="1"/>
              </p:cNvSpPr>
              <p:nvPr/>
            </p:nvSpPr>
            <p:spPr bwMode="gray">
              <a:xfrm>
                <a:off x="1728" y="1920"/>
                <a:ext cx="3264" cy="866"/>
              </a:xfrm>
              <a:prstGeom prst="roundRect">
                <a:avLst>
                  <a:gd name="adj" fmla="val 10889"/>
                </a:avLst>
              </a:prstGeom>
              <a:gradFill rotWithShape="1">
                <a:gsLst>
                  <a:gs pos="0">
                    <a:srgbClr val="FBEBD1"/>
                  </a:gs>
                  <a:gs pos="50000">
                    <a:srgbClr val="FBEBD1">
                      <a:gamma/>
                      <a:tint val="0"/>
                      <a:invGamma/>
                    </a:srgbClr>
                  </a:gs>
                  <a:gs pos="100000">
                    <a:srgbClr val="FBEBD1"/>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10" name="Freeform 22">
                <a:extLst>
                  <a:ext uri="{FF2B5EF4-FFF2-40B4-BE49-F238E27FC236}">
                    <a16:creationId xmlns:a16="http://schemas.microsoft.com/office/drawing/2014/main" id="{85786461-0022-47AB-A7C2-F728D0F27559}"/>
                  </a:ext>
                </a:extLst>
              </p:cNvPr>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8" name="Text Box 23">
              <a:extLst>
                <a:ext uri="{FF2B5EF4-FFF2-40B4-BE49-F238E27FC236}">
                  <a16:creationId xmlns:a16="http://schemas.microsoft.com/office/drawing/2014/main" id="{86DDEBAD-B8AB-496C-9890-8AFB4211A075}"/>
                </a:ext>
              </a:extLst>
            </p:cNvPr>
            <p:cNvSpPr txBox="1">
              <a:spLocks noChangeArrowheads="1"/>
            </p:cNvSpPr>
            <p:nvPr/>
          </p:nvSpPr>
          <p:spPr bwMode="gray">
            <a:xfrm>
              <a:off x="1746" y="1968"/>
              <a:ext cx="3181" cy="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pPr>
              <a:r>
                <a:rPr lang="en-US" sz="2400"/>
                <a:t>- Nhà trường luôn bám sát chỉ đạo của Bộ Giáo dục – Đào tạo, Tổng cục Giáo dục nghề nghiệp, Sở Giáo dục – Đào tạo Thành phố Hồ Chí Minh trong thực hiện nhiệm vụ giáo dục chuyên nghiệp và dạy nghề.</a:t>
              </a:r>
            </a:p>
            <a:p>
              <a:pPr algn="just">
                <a:spcBef>
                  <a:spcPts val="600"/>
                </a:spcBef>
              </a:pPr>
              <a:r>
                <a:rPr lang="en-US" sz="2400"/>
                <a:t>- Đội ngũ cán bộ – giáo viên – nhân viên ngày càng được chuẩn hóa.</a:t>
              </a:r>
            </a:p>
            <a:p>
              <a:pPr algn="just">
                <a:spcBef>
                  <a:spcPts val="600"/>
                </a:spcBef>
              </a:pPr>
              <a:r>
                <a:rPr lang="en-US" sz="2400"/>
                <a:t>- Đầu tư thiết bị theo hướng hiện đại hóa ở các khoa Điện-Điện tử, Cơ khí, Động lực là những ngành mũi nhọn của Trường.</a:t>
              </a:r>
            </a:p>
            <a:p>
              <a:pPr algn="just">
                <a:spcBef>
                  <a:spcPts val="600"/>
                </a:spcBef>
              </a:pPr>
              <a:r>
                <a:rPr lang="en-US" sz="2400"/>
                <a:t>- Công tác tuyển sinh ngày càng chuyên nghiệp, hiệu quả, số lượng HSSV đến nhập học tại trường ngày càng tăng.</a:t>
              </a:r>
            </a:p>
          </p:txBody>
        </p:sp>
      </p:gr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7624" y="404664"/>
            <a:ext cx="3815468"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 TÌNH HÌNH CHUNG </a:t>
            </a:r>
            <a:endParaRPr lang="en-US" sz="2800" dirty="0">
              <a:solidFill>
                <a:srgbClr val="FFFF00"/>
              </a:solidFill>
              <a:cs typeface="Arial" panose="020B0604020202020204" pitchFamily="34" charset="0"/>
            </a:endParaRPr>
          </a:p>
        </p:txBody>
      </p:sp>
      <p:sp>
        <p:nvSpPr>
          <p:cNvPr id="5" name="Rectangle 4"/>
          <p:cNvSpPr/>
          <p:nvPr/>
        </p:nvSpPr>
        <p:spPr>
          <a:xfrm>
            <a:off x="755576" y="1196752"/>
            <a:ext cx="1723549" cy="461665"/>
          </a:xfrm>
          <a:prstGeom prst="rect">
            <a:avLst/>
          </a:prstGeom>
        </p:spPr>
        <p:txBody>
          <a:bodyPr wrap="none">
            <a:spAutoFit/>
          </a:bodyPr>
          <a:lstStyle/>
          <a:p>
            <a:pPr>
              <a:spcBef>
                <a:spcPts val="600"/>
              </a:spcBef>
              <a:spcAft>
                <a:spcPts val="0"/>
              </a:spcAft>
              <a:tabLst>
                <a:tab pos="742950" algn="l"/>
              </a:tabLst>
            </a:pPr>
            <a:r>
              <a:rPr lang="en-US" sz="2400" b="1" dirty="0">
                <a:ea typeface="Times New Roman" panose="02020603050405020304" pitchFamily="18" charset="0"/>
                <a:cs typeface="Arial" panose="020B0604020202020204" pitchFamily="34" charset="0"/>
              </a:rPr>
              <a:t>2</a:t>
            </a:r>
            <a:r>
              <a:rPr lang="en-US" sz="2400" b="1">
                <a:effectLst/>
                <a:ea typeface="Times New Roman" panose="02020603050405020304" pitchFamily="18" charset="0"/>
                <a:cs typeface="Arial" panose="020B0604020202020204" pitchFamily="34" charset="0"/>
              </a:rPr>
              <a:t>. Hạn chế</a:t>
            </a:r>
            <a:endParaRPr lang="en-US" sz="2000" dirty="0">
              <a:effectLst/>
              <a:ea typeface="Times New Roman" panose="02020603050405020304" pitchFamily="18" charset="0"/>
              <a:cs typeface="Arial" panose="020B0604020202020204" pitchFamily="34" charset="0"/>
            </a:endParaRPr>
          </a:p>
        </p:txBody>
      </p:sp>
      <p:grpSp>
        <p:nvGrpSpPr>
          <p:cNvPr id="6" name="Group 19">
            <a:extLst>
              <a:ext uri="{FF2B5EF4-FFF2-40B4-BE49-F238E27FC236}">
                <a16:creationId xmlns:a16="http://schemas.microsoft.com/office/drawing/2014/main" id="{12C79BAD-BD5F-4792-9340-60F8AE152CB4}"/>
              </a:ext>
            </a:extLst>
          </p:cNvPr>
          <p:cNvGrpSpPr>
            <a:grpSpLocks/>
          </p:cNvGrpSpPr>
          <p:nvPr/>
        </p:nvGrpSpPr>
        <p:grpSpPr bwMode="auto">
          <a:xfrm>
            <a:off x="323528" y="1770352"/>
            <a:ext cx="8496944" cy="3746880"/>
            <a:chOff x="1728" y="1920"/>
            <a:chExt cx="3264" cy="866"/>
          </a:xfrm>
        </p:grpSpPr>
        <p:grpSp>
          <p:nvGrpSpPr>
            <p:cNvPr id="7" name="Group 20">
              <a:extLst>
                <a:ext uri="{FF2B5EF4-FFF2-40B4-BE49-F238E27FC236}">
                  <a16:creationId xmlns:a16="http://schemas.microsoft.com/office/drawing/2014/main" id="{AA363873-F8F7-420E-AFF9-F7873ACFCFC2}"/>
                </a:ext>
              </a:extLst>
            </p:cNvPr>
            <p:cNvGrpSpPr>
              <a:grpSpLocks/>
            </p:cNvGrpSpPr>
            <p:nvPr/>
          </p:nvGrpSpPr>
          <p:grpSpPr bwMode="auto">
            <a:xfrm>
              <a:off x="1728" y="1920"/>
              <a:ext cx="3264" cy="866"/>
              <a:chOff x="1728" y="1920"/>
              <a:chExt cx="3264" cy="866"/>
            </a:xfrm>
          </p:grpSpPr>
          <p:sp>
            <p:nvSpPr>
              <p:cNvPr id="9" name="AutoShape 21">
                <a:extLst>
                  <a:ext uri="{FF2B5EF4-FFF2-40B4-BE49-F238E27FC236}">
                    <a16:creationId xmlns:a16="http://schemas.microsoft.com/office/drawing/2014/main" id="{E7B95C19-9CE6-41DE-B630-620C33B124F2}"/>
                  </a:ext>
                </a:extLst>
              </p:cNvPr>
              <p:cNvSpPr>
                <a:spLocks noChangeArrowheads="1"/>
              </p:cNvSpPr>
              <p:nvPr/>
            </p:nvSpPr>
            <p:spPr bwMode="gray">
              <a:xfrm>
                <a:off x="1728" y="1920"/>
                <a:ext cx="3264" cy="866"/>
              </a:xfrm>
              <a:prstGeom prst="roundRect">
                <a:avLst>
                  <a:gd name="adj" fmla="val 10889"/>
                </a:avLst>
              </a:prstGeom>
              <a:gradFill rotWithShape="1">
                <a:gsLst>
                  <a:gs pos="0">
                    <a:srgbClr val="FBEBD1"/>
                  </a:gs>
                  <a:gs pos="50000">
                    <a:srgbClr val="FBEBD1">
                      <a:gamma/>
                      <a:tint val="0"/>
                      <a:invGamma/>
                    </a:srgbClr>
                  </a:gs>
                  <a:gs pos="100000">
                    <a:srgbClr val="FBEBD1"/>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10" name="Freeform 22">
                <a:extLst>
                  <a:ext uri="{FF2B5EF4-FFF2-40B4-BE49-F238E27FC236}">
                    <a16:creationId xmlns:a16="http://schemas.microsoft.com/office/drawing/2014/main" id="{85786461-0022-47AB-A7C2-F728D0F27559}"/>
                  </a:ext>
                </a:extLst>
              </p:cNvPr>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8" name="Text Box 23">
              <a:extLst>
                <a:ext uri="{FF2B5EF4-FFF2-40B4-BE49-F238E27FC236}">
                  <a16:creationId xmlns:a16="http://schemas.microsoft.com/office/drawing/2014/main" id="{86DDEBAD-B8AB-496C-9890-8AFB4211A075}"/>
                </a:ext>
              </a:extLst>
            </p:cNvPr>
            <p:cNvSpPr txBox="1">
              <a:spLocks noChangeArrowheads="1"/>
            </p:cNvSpPr>
            <p:nvPr/>
          </p:nvSpPr>
          <p:spPr bwMode="gray">
            <a:xfrm>
              <a:off x="1746" y="1994"/>
              <a:ext cx="3181" cy="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pPr>
              <a:r>
                <a:rPr lang="en-US" sz="2400"/>
                <a:t>- Chưa được sự quan tâm đầu tư nguồn lực tài chính để phát triển cơ sơ sở vật chất theo định hướng của các chủ trương, chính sách của Đảng bộ và Chính quyền thành phố.</a:t>
              </a:r>
            </a:p>
            <a:p>
              <a:pPr algn="just">
                <a:spcBef>
                  <a:spcPts val="600"/>
                </a:spcBef>
              </a:pPr>
              <a:r>
                <a:rPr lang="en-US" sz="2400"/>
                <a:t>- Dù được cải tạo nâng cấp nhưng hệ thống phòng học, phòng thí nghiệm chưa được hiện đại hóa.</a:t>
              </a:r>
            </a:p>
            <a:p>
              <a:pPr algn="just">
                <a:spcBef>
                  <a:spcPts val="600"/>
                </a:spcBef>
              </a:pPr>
              <a:r>
                <a:rPr lang="en-US" sz="2400"/>
                <a:t>- Thư viện chưa được đầu tư phần mềm quản lý chuyên dụng và trang thiết bị phục vụ cho thư viện hiện đại </a:t>
              </a:r>
            </a:p>
          </p:txBody>
        </p:sp>
      </p:grpSp>
    </p:spTree>
    <p:extLst>
      <p:ext uri="{BB962C8B-B14F-4D97-AF65-F5344CB8AC3E}">
        <p14:creationId xmlns:p14="http://schemas.microsoft.com/office/powerpoint/2010/main" val="38146988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7624" y="404664"/>
            <a:ext cx="3815468"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 TÌNH HÌNH CHUNG </a:t>
            </a:r>
            <a:endParaRPr lang="en-US" sz="2800" dirty="0">
              <a:solidFill>
                <a:srgbClr val="FFFF00"/>
              </a:solidFill>
              <a:cs typeface="Arial" panose="020B0604020202020204" pitchFamily="34" charset="0"/>
            </a:endParaRPr>
          </a:p>
        </p:txBody>
      </p:sp>
      <p:sp>
        <p:nvSpPr>
          <p:cNvPr id="5" name="Rectangle 4"/>
          <p:cNvSpPr/>
          <p:nvPr/>
        </p:nvSpPr>
        <p:spPr>
          <a:xfrm>
            <a:off x="755576" y="1196752"/>
            <a:ext cx="4336444" cy="461665"/>
          </a:xfrm>
          <a:prstGeom prst="rect">
            <a:avLst/>
          </a:prstGeom>
        </p:spPr>
        <p:txBody>
          <a:bodyPr wrap="none">
            <a:spAutoFit/>
          </a:bodyPr>
          <a:lstStyle/>
          <a:p>
            <a:pPr>
              <a:spcBef>
                <a:spcPts val="600"/>
              </a:spcBef>
              <a:spcAft>
                <a:spcPts val="0"/>
              </a:spcAft>
              <a:tabLst>
                <a:tab pos="742950" algn="l"/>
              </a:tabLst>
            </a:pPr>
            <a:r>
              <a:rPr lang="en-US" sz="2400" b="1">
                <a:effectLst/>
                <a:ea typeface="Times New Roman" panose="02020603050405020304" pitchFamily="18" charset="0"/>
                <a:cs typeface="Arial" panose="020B0604020202020204" pitchFamily="34" charset="0"/>
              </a:rPr>
              <a:t>3. </a:t>
            </a:r>
            <a:r>
              <a:rPr lang="en-US" sz="2400" b="1"/>
              <a:t>Nguyên nhân của hạn chế</a:t>
            </a:r>
            <a:endParaRPr lang="en-US" sz="2400" dirty="0">
              <a:effectLst/>
              <a:ea typeface="Times New Roman" panose="02020603050405020304" pitchFamily="18" charset="0"/>
              <a:cs typeface="Arial" panose="020B0604020202020204" pitchFamily="34" charset="0"/>
            </a:endParaRPr>
          </a:p>
        </p:txBody>
      </p:sp>
      <p:grpSp>
        <p:nvGrpSpPr>
          <p:cNvPr id="6" name="Group 19">
            <a:extLst>
              <a:ext uri="{FF2B5EF4-FFF2-40B4-BE49-F238E27FC236}">
                <a16:creationId xmlns:a16="http://schemas.microsoft.com/office/drawing/2014/main" id="{12C79BAD-BD5F-4792-9340-60F8AE152CB4}"/>
              </a:ext>
            </a:extLst>
          </p:cNvPr>
          <p:cNvGrpSpPr>
            <a:grpSpLocks/>
          </p:cNvGrpSpPr>
          <p:nvPr/>
        </p:nvGrpSpPr>
        <p:grpSpPr bwMode="auto">
          <a:xfrm>
            <a:off x="323528" y="1770351"/>
            <a:ext cx="8496944" cy="4681436"/>
            <a:chOff x="1728" y="1920"/>
            <a:chExt cx="3264" cy="1082"/>
          </a:xfrm>
        </p:grpSpPr>
        <p:grpSp>
          <p:nvGrpSpPr>
            <p:cNvPr id="7" name="Group 20">
              <a:extLst>
                <a:ext uri="{FF2B5EF4-FFF2-40B4-BE49-F238E27FC236}">
                  <a16:creationId xmlns:a16="http://schemas.microsoft.com/office/drawing/2014/main" id="{AA363873-F8F7-420E-AFF9-F7873ACFCFC2}"/>
                </a:ext>
              </a:extLst>
            </p:cNvPr>
            <p:cNvGrpSpPr>
              <a:grpSpLocks/>
            </p:cNvGrpSpPr>
            <p:nvPr/>
          </p:nvGrpSpPr>
          <p:grpSpPr bwMode="auto">
            <a:xfrm>
              <a:off x="1728" y="1920"/>
              <a:ext cx="3264" cy="1082"/>
              <a:chOff x="1728" y="1920"/>
              <a:chExt cx="3264" cy="1082"/>
            </a:xfrm>
          </p:grpSpPr>
          <p:sp>
            <p:nvSpPr>
              <p:cNvPr id="9" name="AutoShape 21">
                <a:extLst>
                  <a:ext uri="{FF2B5EF4-FFF2-40B4-BE49-F238E27FC236}">
                    <a16:creationId xmlns:a16="http://schemas.microsoft.com/office/drawing/2014/main" id="{E7B95C19-9CE6-41DE-B630-620C33B124F2}"/>
                  </a:ext>
                </a:extLst>
              </p:cNvPr>
              <p:cNvSpPr>
                <a:spLocks noChangeArrowheads="1"/>
              </p:cNvSpPr>
              <p:nvPr/>
            </p:nvSpPr>
            <p:spPr bwMode="gray">
              <a:xfrm>
                <a:off x="1728" y="1920"/>
                <a:ext cx="3264" cy="1082"/>
              </a:xfrm>
              <a:prstGeom prst="roundRect">
                <a:avLst>
                  <a:gd name="adj" fmla="val 10889"/>
                </a:avLst>
              </a:prstGeom>
              <a:gradFill rotWithShape="1">
                <a:gsLst>
                  <a:gs pos="0">
                    <a:srgbClr val="FBEBD1"/>
                  </a:gs>
                  <a:gs pos="50000">
                    <a:srgbClr val="FBEBD1">
                      <a:gamma/>
                      <a:tint val="0"/>
                      <a:invGamma/>
                    </a:srgbClr>
                  </a:gs>
                  <a:gs pos="100000">
                    <a:srgbClr val="FBEBD1"/>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10" name="Freeform 22">
                <a:extLst>
                  <a:ext uri="{FF2B5EF4-FFF2-40B4-BE49-F238E27FC236}">
                    <a16:creationId xmlns:a16="http://schemas.microsoft.com/office/drawing/2014/main" id="{85786461-0022-47AB-A7C2-F728D0F27559}"/>
                  </a:ext>
                </a:extLst>
              </p:cNvPr>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8" name="Text Box 23">
              <a:extLst>
                <a:ext uri="{FF2B5EF4-FFF2-40B4-BE49-F238E27FC236}">
                  <a16:creationId xmlns:a16="http://schemas.microsoft.com/office/drawing/2014/main" id="{86DDEBAD-B8AB-496C-9890-8AFB4211A075}"/>
                </a:ext>
              </a:extLst>
            </p:cNvPr>
            <p:cNvSpPr txBox="1">
              <a:spLocks noChangeArrowheads="1"/>
            </p:cNvSpPr>
            <p:nvPr/>
          </p:nvSpPr>
          <p:spPr bwMode="gray">
            <a:xfrm>
              <a:off x="1746" y="1954"/>
              <a:ext cx="3181" cy="1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pPr>
              <a:r>
                <a:rPr lang="en-US" sz="2400">
                  <a:solidFill>
                    <a:srgbClr val="003366"/>
                  </a:solidFill>
                </a:rPr>
                <a:t>- Mặc dù có chuyển biến về nhận thức nhưng xã hội vẫn chưa nhận thức đầy đủ, toàn diện về giáo dục chuyên nghiệp, dạy nghề.</a:t>
              </a:r>
            </a:p>
            <a:p>
              <a:pPr algn="just">
                <a:spcBef>
                  <a:spcPts val="600"/>
                </a:spcBef>
              </a:pPr>
              <a:r>
                <a:rPr lang="en-US" sz="2400">
                  <a:solidFill>
                    <a:srgbClr val="003366"/>
                  </a:solidFill>
                </a:rPr>
                <a:t>- Việc đổi mới nội dung, chương trình, phương pháp giảng dạy ở các khoa chưa đồng bộ, chắp vá, chưa thực sự gắn kết với nhu cầu của doanh nghiệp.</a:t>
              </a:r>
            </a:p>
            <a:p>
              <a:pPr algn="just">
                <a:spcBef>
                  <a:spcPts val="600"/>
                </a:spcBef>
              </a:pPr>
              <a:r>
                <a:rPr lang="en-US" sz="2400">
                  <a:solidFill>
                    <a:srgbClr val="003366"/>
                  </a:solidFill>
                </a:rPr>
                <a:t>- Thông tin về nhu cầu nguồn nhân lực cho xã hội, địa phương hiện nay còn hạn chế</a:t>
              </a:r>
            </a:p>
            <a:p>
              <a:pPr algn="just">
                <a:spcBef>
                  <a:spcPts val="600"/>
                </a:spcBef>
              </a:pPr>
              <a:r>
                <a:rPr lang="en-US" sz="2400">
                  <a:solidFill>
                    <a:srgbClr val="003366"/>
                  </a:solidFill>
                </a:rPr>
                <a:t>- Kinh phí dành cho hoạt động thường xuyên của trường chưa đáp ứng yêu cầu phát triển, chủ yếu là dựa vào nguồn kinh phí thường xuyên;</a:t>
              </a:r>
            </a:p>
          </p:txBody>
        </p:sp>
      </p:grpSp>
    </p:spTree>
    <p:extLst>
      <p:ext uri="{BB962C8B-B14F-4D97-AF65-F5344CB8AC3E}">
        <p14:creationId xmlns:p14="http://schemas.microsoft.com/office/powerpoint/2010/main" val="11602247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graphicFrame>
        <p:nvGraphicFramePr>
          <p:cNvPr id="14" name="Chart 13"/>
          <p:cNvGraphicFramePr/>
          <p:nvPr>
            <p:extLst>
              <p:ext uri="{D42A27DB-BD31-4B8C-83A1-F6EECF244321}">
                <p14:modId xmlns:p14="http://schemas.microsoft.com/office/powerpoint/2010/main" val="2157007532"/>
              </p:ext>
            </p:extLst>
          </p:nvPr>
        </p:nvGraphicFramePr>
        <p:xfrm>
          <a:off x="107504" y="1596964"/>
          <a:ext cx="8882743" cy="4948654"/>
        </p:xfrm>
        <a:graphic>
          <a:graphicData uri="http://schemas.openxmlformats.org/drawingml/2006/chart">
            <c:chart xmlns:c="http://schemas.openxmlformats.org/drawingml/2006/chart" xmlns:r="http://schemas.openxmlformats.org/officeDocument/2006/relationships" r:id="rId2"/>
          </a:graphicData>
        </a:graphic>
      </p:graphicFrame>
      <p:sp>
        <p:nvSpPr>
          <p:cNvPr id="15" name="Rectangle 14"/>
          <p:cNvSpPr/>
          <p:nvPr/>
        </p:nvSpPr>
        <p:spPr>
          <a:xfrm>
            <a:off x="899592" y="1037927"/>
            <a:ext cx="6696744" cy="461665"/>
          </a:xfrm>
          <a:prstGeom prst="rect">
            <a:avLst/>
          </a:prstGeom>
        </p:spPr>
        <p:txBody>
          <a:bodyPr wrap="square">
            <a:spAutoFit/>
          </a:bodyPr>
          <a:lstStyle/>
          <a:p>
            <a:r>
              <a:rPr lang="en-US" sz="2400" b="1" dirty="0">
                <a:effectLst/>
                <a:ea typeface="Times New Roman" panose="02020603050405020304" pitchFamily="18" charset="0"/>
                <a:cs typeface="Arial" panose="020B0604020202020204" pitchFamily="34" charset="0"/>
              </a:rPr>
              <a:t>1. Công tác phát triển ngành nghề đào tạo</a:t>
            </a:r>
            <a:endParaRPr lang="en-US" sz="2400" dirty="0">
              <a:cs typeface="Arial" panose="020B0604020202020204" pitchFamily="34" charset="0"/>
            </a:endParaRPr>
          </a:p>
        </p:txBody>
      </p:sp>
    </p:spTree>
    <p:extLst>
      <p:ext uri="{BB962C8B-B14F-4D97-AF65-F5344CB8AC3E}">
        <p14:creationId xmlns:p14="http://schemas.microsoft.com/office/powerpoint/2010/main" val="36294846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15" name="Rectangle 14"/>
          <p:cNvSpPr/>
          <p:nvPr/>
        </p:nvSpPr>
        <p:spPr>
          <a:xfrm>
            <a:off x="898821" y="1090616"/>
            <a:ext cx="4824536" cy="461665"/>
          </a:xfrm>
          <a:prstGeom prst="rect">
            <a:avLst/>
          </a:prstGeom>
        </p:spPr>
        <p:txBody>
          <a:bodyPr wrap="square">
            <a:spAutoFit/>
          </a:bodyPr>
          <a:lstStyle/>
          <a:p>
            <a:r>
              <a:rPr lang="en-US" sz="2400" b="1" dirty="0"/>
              <a:t>2. Công tác tuyển sinh </a:t>
            </a:r>
            <a:endParaRPr lang="en-US" sz="2400" dirty="0"/>
          </a:p>
        </p:txBody>
      </p:sp>
      <p:graphicFrame>
        <p:nvGraphicFramePr>
          <p:cNvPr id="35" name="Chart 34"/>
          <p:cNvGraphicFramePr/>
          <p:nvPr>
            <p:extLst>
              <p:ext uri="{D42A27DB-BD31-4B8C-83A1-F6EECF244321}">
                <p14:modId xmlns:p14="http://schemas.microsoft.com/office/powerpoint/2010/main" val="113296275"/>
              </p:ext>
            </p:extLst>
          </p:nvPr>
        </p:nvGraphicFramePr>
        <p:xfrm>
          <a:off x="51693" y="1552281"/>
          <a:ext cx="9036496" cy="497229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2551256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arn(inVertic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15" name="Rectangle 14"/>
          <p:cNvSpPr/>
          <p:nvPr/>
        </p:nvSpPr>
        <p:spPr>
          <a:xfrm>
            <a:off x="898821" y="1090616"/>
            <a:ext cx="4824536" cy="461665"/>
          </a:xfrm>
          <a:prstGeom prst="rect">
            <a:avLst/>
          </a:prstGeom>
        </p:spPr>
        <p:txBody>
          <a:bodyPr wrap="square">
            <a:spAutoFit/>
          </a:bodyPr>
          <a:lstStyle/>
          <a:p>
            <a:r>
              <a:rPr lang="en-US" sz="2400" b="1" dirty="0"/>
              <a:t>2. Công tác tuyển sinh </a:t>
            </a:r>
            <a:endParaRPr lang="en-US" sz="2400" dirty="0"/>
          </a:p>
        </p:txBody>
      </p:sp>
      <p:sp>
        <p:nvSpPr>
          <p:cNvPr id="2" name="Rectangle 1"/>
          <p:cNvSpPr/>
          <p:nvPr/>
        </p:nvSpPr>
        <p:spPr>
          <a:xfrm>
            <a:off x="1136834" y="1588730"/>
            <a:ext cx="4901663" cy="400110"/>
          </a:xfrm>
          <a:prstGeom prst="rect">
            <a:avLst/>
          </a:prstGeom>
        </p:spPr>
        <p:txBody>
          <a:bodyPr wrap="none">
            <a:spAutoFit/>
          </a:bodyPr>
          <a:lstStyle/>
          <a:p>
            <a:pPr marR="31115" algn="just">
              <a:spcBef>
                <a:spcPts val="600"/>
              </a:spcBef>
              <a:spcAft>
                <a:spcPts val="600"/>
              </a:spcAft>
            </a:pPr>
            <a:r>
              <a:rPr lang="pt-BR" sz="2000" b="1" dirty="0">
                <a:effectLst/>
                <a:ea typeface="Times New Roman" panose="02020603050405020304" pitchFamily="18" charset="0"/>
                <a:cs typeface="Arial" panose="020B0604020202020204" pitchFamily="34" charset="0"/>
              </a:rPr>
              <a:t>* Các biện pháp, hình thức tuyển sinh:</a:t>
            </a:r>
            <a:endParaRPr lang="en-US" dirty="0">
              <a:effectLst/>
              <a:ea typeface="Times New Roman" panose="02020603050405020304" pitchFamily="18" charset="0"/>
              <a:cs typeface="Arial" panose="020B0604020202020204" pitchFamily="34" charset="0"/>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1570" y="2069570"/>
            <a:ext cx="5896376" cy="44222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570" y="2069570"/>
            <a:ext cx="6015040" cy="4511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1570" y="2057485"/>
            <a:ext cx="6015040" cy="44924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EB052DE8-F4AA-4AE6-9D47-22ACF19AD1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11570" y="2098541"/>
            <a:ext cx="6067938" cy="45509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Picture 20">
            <a:extLst>
              <a:ext uri="{FF2B5EF4-FFF2-40B4-BE49-F238E27FC236}">
                <a16:creationId xmlns:a16="http://schemas.microsoft.com/office/drawing/2014/main" id="{9472BED8-E8DD-46BE-988F-1F0FC6D267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11570" y="2057485"/>
            <a:ext cx="6015040" cy="4511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Picture 21">
            <a:extLst>
              <a:ext uri="{FF2B5EF4-FFF2-40B4-BE49-F238E27FC236}">
                <a16:creationId xmlns:a16="http://schemas.microsoft.com/office/drawing/2014/main" id="{7E05293C-D3AA-4C23-84AA-AFF27445E0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468" y="1988840"/>
            <a:ext cx="6041489" cy="45311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Picture 22">
            <a:extLst>
              <a:ext uri="{FF2B5EF4-FFF2-40B4-BE49-F238E27FC236}">
                <a16:creationId xmlns:a16="http://schemas.microsoft.com/office/drawing/2014/main" id="{56F5C8C0-6F9C-4925-B15E-8FC47E94D37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11570" y="2010059"/>
            <a:ext cx="6067938" cy="45509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7979952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3000"/>
                                        <p:tgtEl>
                                          <p:spTgt spid="13"/>
                                        </p:tgtEl>
                                      </p:cBhvr>
                                    </p:animEffect>
                                  </p:childTnLst>
                                </p:cTn>
                              </p:par>
                            </p:childTnLst>
                          </p:cTn>
                        </p:par>
                        <p:par>
                          <p:cTn id="8" fill="hold">
                            <p:stCondLst>
                              <p:cond delay="3000"/>
                            </p:stCondLst>
                            <p:childTnLst>
                              <p:par>
                                <p:cTn id="9" presetID="21" presetClass="entr" presetSubtype="1" fill="hold" nodeType="afterEffect">
                                  <p:stCondLst>
                                    <p:cond delay="2500"/>
                                  </p:stCondLst>
                                  <p:childTnLst>
                                    <p:set>
                                      <p:cBhvr>
                                        <p:cTn id="10" dur="1" fill="hold">
                                          <p:stCondLst>
                                            <p:cond delay="0"/>
                                          </p:stCondLst>
                                        </p:cTn>
                                        <p:tgtEl>
                                          <p:spTgt spid="14"/>
                                        </p:tgtEl>
                                        <p:attrNameLst>
                                          <p:attrName>style.visibility</p:attrName>
                                        </p:attrNameLst>
                                      </p:cBhvr>
                                      <p:to>
                                        <p:strVal val="visible"/>
                                      </p:to>
                                    </p:set>
                                    <p:animEffect transition="in" filter="wheel(1)">
                                      <p:cBhvr>
                                        <p:cTn id="11" dur="3000"/>
                                        <p:tgtEl>
                                          <p:spTgt spid="14"/>
                                        </p:tgtEl>
                                      </p:cBhvr>
                                    </p:animEffect>
                                  </p:childTnLst>
                                </p:cTn>
                              </p:par>
                            </p:childTnLst>
                          </p:cTn>
                        </p:par>
                        <p:par>
                          <p:cTn id="12" fill="hold">
                            <p:stCondLst>
                              <p:cond delay="8500"/>
                            </p:stCondLst>
                            <p:childTnLst>
                              <p:par>
                                <p:cTn id="13" presetID="16" presetClass="entr" presetSubtype="21" fill="hold" nodeType="after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barn(inVertical)">
                                      <p:cBhvr>
                                        <p:cTn id="15" dur="3000"/>
                                        <p:tgtEl>
                                          <p:spTgt spid="16"/>
                                        </p:tgtEl>
                                      </p:cBhvr>
                                    </p:animEffect>
                                  </p:childTnLst>
                                </p:cTn>
                              </p:par>
                            </p:childTnLst>
                          </p:cTn>
                        </p:par>
                        <p:par>
                          <p:cTn id="16" fill="hold">
                            <p:stCondLst>
                              <p:cond delay="14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ppt_w</p:attrName>
                                        </p:attrNameLst>
                                      </p:cBhvr>
                                      <p:tavLst>
                                        <p:tav tm="0">
                                          <p:val>
                                            <p:fltVal val="0"/>
                                          </p:val>
                                        </p:tav>
                                        <p:tav tm="100000">
                                          <p:val>
                                            <p:strVal val="#ppt_w"/>
                                          </p:val>
                                        </p:tav>
                                      </p:tavLst>
                                    </p:anim>
                                    <p:anim calcmode="lin" valueType="num">
                                      <p:cBhvr>
                                        <p:cTn id="20" dur="3000" fill="hold"/>
                                        <p:tgtEl>
                                          <p:spTgt spid="12"/>
                                        </p:tgtEl>
                                        <p:attrNameLst>
                                          <p:attrName>ppt_h</p:attrName>
                                        </p:attrNameLst>
                                      </p:cBhvr>
                                      <p:tavLst>
                                        <p:tav tm="0">
                                          <p:val>
                                            <p:fltVal val="0"/>
                                          </p:val>
                                        </p:tav>
                                        <p:tav tm="100000">
                                          <p:val>
                                            <p:strVal val="#ppt_h"/>
                                          </p:val>
                                        </p:tav>
                                      </p:tavLst>
                                    </p:anim>
                                    <p:animEffect transition="in" filter="fade">
                                      <p:cBhvr>
                                        <p:cTn id="21" dur="3000"/>
                                        <p:tgtEl>
                                          <p:spTgt spid="12"/>
                                        </p:tgtEl>
                                      </p:cBhvr>
                                    </p:animEffect>
                                  </p:childTnLst>
                                </p:cTn>
                              </p:par>
                            </p:childTnLst>
                          </p:cTn>
                        </p:par>
                        <p:par>
                          <p:cTn id="22" fill="hold">
                            <p:stCondLst>
                              <p:cond delay="17000"/>
                            </p:stCondLst>
                            <p:childTnLst>
                              <p:par>
                                <p:cTn id="23" presetID="10" presetClass="entr" presetSubtype="0" fill="hold" nodeType="afterEffect">
                                  <p:stCondLst>
                                    <p:cond delay="250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3000"/>
                                        <p:tgtEl>
                                          <p:spTgt spid="21"/>
                                        </p:tgtEl>
                                      </p:cBhvr>
                                    </p:animEffect>
                                  </p:childTnLst>
                                </p:cTn>
                              </p:par>
                            </p:childTnLst>
                          </p:cTn>
                        </p:par>
                        <p:par>
                          <p:cTn id="26" fill="hold">
                            <p:stCondLst>
                              <p:cond delay="22500"/>
                            </p:stCondLst>
                            <p:childTnLst>
                              <p:par>
                                <p:cTn id="27" presetID="16" presetClass="entr" presetSubtype="21" fill="hold" nodeType="afterEffect">
                                  <p:stCondLst>
                                    <p:cond delay="2500"/>
                                  </p:stCondLst>
                                  <p:childTnLst>
                                    <p:set>
                                      <p:cBhvr>
                                        <p:cTn id="28" dur="1" fill="hold">
                                          <p:stCondLst>
                                            <p:cond delay="0"/>
                                          </p:stCondLst>
                                        </p:cTn>
                                        <p:tgtEl>
                                          <p:spTgt spid="22"/>
                                        </p:tgtEl>
                                        <p:attrNameLst>
                                          <p:attrName>style.visibility</p:attrName>
                                        </p:attrNameLst>
                                      </p:cBhvr>
                                      <p:to>
                                        <p:strVal val="visible"/>
                                      </p:to>
                                    </p:set>
                                    <p:animEffect transition="in" filter="barn(inVertical)">
                                      <p:cBhvr>
                                        <p:cTn id="29" dur="3000"/>
                                        <p:tgtEl>
                                          <p:spTgt spid="22"/>
                                        </p:tgtEl>
                                      </p:cBhvr>
                                    </p:animEffect>
                                  </p:childTnLst>
                                </p:cTn>
                              </p:par>
                            </p:childTnLst>
                          </p:cTn>
                        </p:par>
                        <p:par>
                          <p:cTn id="30" fill="hold">
                            <p:stCondLst>
                              <p:cond delay="28000"/>
                            </p:stCondLst>
                            <p:childTnLst>
                              <p:par>
                                <p:cTn id="31" presetID="6" presetClass="entr" presetSubtype="16" fill="hold" nodeType="afterEffect">
                                  <p:stCondLst>
                                    <p:cond delay="2500"/>
                                  </p:stCondLst>
                                  <p:childTnLst>
                                    <p:set>
                                      <p:cBhvr>
                                        <p:cTn id="32" dur="1" fill="hold">
                                          <p:stCondLst>
                                            <p:cond delay="0"/>
                                          </p:stCondLst>
                                        </p:cTn>
                                        <p:tgtEl>
                                          <p:spTgt spid="23"/>
                                        </p:tgtEl>
                                        <p:attrNameLst>
                                          <p:attrName>style.visibility</p:attrName>
                                        </p:attrNameLst>
                                      </p:cBhvr>
                                      <p:to>
                                        <p:strVal val="visible"/>
                                      </p:to>
                                    </p:set>
                                    <p:animEffect transition="in" filter="circle(in)">
                                      <p:cBhvr>
                                        <p:cTn id="33" dur="3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15" name="Rectangle 14"/>
          <p:cNvSpPr/>
          <p:nvPr/>
        </p:nvSpPr>
        <p:spPr>
          <a:xfrm>
            <a:off x="898821" y="1090616"/>
            <a:ext cx="4824536" cy="461665"/>
          </a:xfrm>
          <a:prstGeom prst="rect">
            <a:avLst/>
          </a:prstGeom>
        </p:spPr>
        <p:txBody>
          <a:bodyPr wrap="square">
            <a:spAutoFit/>
          </a:bodyPr>
          <a:lstStyle/>
          <a:p>
            <a:r>
              <a:rPr lang="en-US" sz="2400" b="1" dirty="0"/>
              <a:t>2. Công tác tuyển sinh </a:t>
            </a:r>
            <a:endParaRPr lang="en-US" sz="2400" dirty="0"/>
          </a:p>
        </p:txBody>
      </p:sp>
      <p:sp>
        <p:nvSpPr>
          <p:cNvPr id="2" name="Rectangle 1"/>
          <p:cNvSpPr/>
          <p:nvPr/>
        </p:nvSpPr>
        <p:spPr>
          <a:xfrm>
            <a:off x="1503382" y="1552281"/>
            <a:ext cx="3660939" cy="400110"/>
          </a:xfrm>
          <a:prstGeom prst="rect">
            <a:avLst/>
          </a:prstGeom>
        </p:spPr>
        <p:txBody>
          <a:bodyPr wrap="none">
            <a:spAutoFit/>
          </a:bodyPr>
          <a:lstStyle/>
          <a:p>
            <a:pPr marR="31115" algn="just">
              <a:spcBef>
                <a:spcPts val="600"/>
              </a:spcBef>
              <a:spcAft>
                <a:spcPts val="600"/>
              </a:spcAft>
            </a:pPr>
            <a:r>
              <a:rPr lang="pt-BR" sz="2000" b="1" dirty="0"/>
              <a:t>* Những thuận lợi, khó khăn</a:t>
            </a:r>
            <a:endParaRPr lang="en-US" sz="2400" dirty="0">
              <a:effectLst/>
              <a:ea typeface="Times New Roman" panose="02020603050405020304" pitchFamily="18" charset="0"/>
              <a:cs typeface="Arial" panose="020B0604020202020204" pitchFamily="34" charset="0"/>
            </a:endParaRPr>
          </a:p>
        </p:txBody>
      </p:sp>
      <p:sp>
        <p:nvSpPr>
          <p:cNvPr id="12" name="AutoShape 2"/>
          <p:cNvSpPr>
            <a:spLocks noChangeArrowheads="1"/>
          </p:cNvSpPr>
          <p:nvPr/>
        </p:nvSpPr>
        <p:spPr bwMode="ltGray">
          <a:xfrm rot="5400000">
            <a:off x="-2422526" y="2019276"/>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2"/>
                  <a:pt x="10800" y="322"/>
                </a:cubicBezTo>
                <a:cubicBezTo>
                  <a:pt x="16524" y="322"/>
                  <a:pt x="21189" y="4916"/>
                  <a:pt x="21276" y="10641"/>
                </a:cubicBezTo>
                <a:lnTo>
                  <a:pt x="21598" y="10636"/>
                </a:lnTo>
                <a:cubicBezTo>
                  <a:pt x="21509" y="4736"/>
                  <a:pt x="16700" y="0"/>
                  <a:pt x="10799" y="0"/>
                </a:cubicBezTo>
                <a:cubicBezTo>
                  <a:pt x="4899" y="0"/>
                  <a:pt x="90" y="4736"/>
                  <a:pt x="1" y="10636"/>
                </a:cubicBezTo>
                <a:close/>
              </a:path>
            </a:pathLst>
          </a:custGeom>
          <a:gradFill rotWithShape="0">
            <a:gsLst>
              <a:gs pos="0">
                <a:srgbClr val="B0BAD8">
                  <a:gamma/>
                  <a:tint val="45490"/>
                  <a:invGamma/>
                </a:srgbClr>
              </a:gs>
              <a:gs pos="100000">
                <a:srgbClr val="B0BAD8"/>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1" name="AutoShape 3"/>
          <p:cNvSpPr>
            <a:spLocks noChangeArrowheads="1"/>
          </p:cNvSpPr>
          <p:nvPr/>
        </p:nvSpPr>
        <p:spPr bwMode="ltGray">
          <a:xfrm rot="5400000" flipH="1">
            <a:off x="-2016918" y="24550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4"/>
                  <a:pt x="10856" y="10769"/>
                  <a:pt x="10856" y="10800"/>
                </a:cubicBezTo>
                <a:lnTo>
                  <a:pt x="21600" y="10800"/>
                </a:lnTo>
                <a:cubicBezTo>
                  <a:pt x="21600" y="4835"/>
                  <a:pt x="16764" y="0"/>
                  <a:pt x="10800" y="0"/>
                </a:cubicBezTo>
                <a:cubicBezTo>
                  <a:pt x="4835" y="0"/>
                  <a:pt x="0" y="4835"/>
                  <a:pt x="0" y="10799"/>
                </a:cubicBezTo>
                <a:close/>
              </a:path>
            </a:pathLst>
          </a:custGeom>
          <a:gradFill rotWithShape="0">
            <a:gsLst>
              <a:gs pos="0">
                <a:srgbClr val="B8CCFE">
                  <a:gamma/>
                  <a:tint val="39216"/>
                  <a:invGamma/>
                </a:srgbClr>
              </a:gs>
              <a:gs pos="100000">
                <a:srgbClr val="B8CCFE"/>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 name="AutoShape 5"/>
          <p:cNvSpPr>
            <a:spLocks noChangeArrowheads="1"/>
          </p:cNvSpPr>
          <p:nvPr/>
        </p:nvSpPr>
        <p:spPr bwMode="gray">
          <a:xfrm>
            <a:off x="1998312" y="5713680"/>
            <a:ext cx="6102079" cy="741718"/>
          </a:xfrm>
          <a:prstGeom prst="roundRect">
            <a:avLst>
              <a:gd name="adj" fmla="val 50000"/>
            </a:avLst>
          </a:prstGeom>
          <a:gradFill rotWithShape="1">
            <a:gsLst>
              <a:gs pos="0">
                <a:srgbClr val="E7F5CF">
                  <a:gamma/>
                  <a:tint val="0"/>
                  <a:invGamma/>
                </a:srgbClr>
              </a:gs>
              <a:gs pos="100000">
                <a:srgbClr val="E7F5CF"/>
              </a:gs>
            </a:gsLst>
            <a:lin ang="0" scaled="1"/>
          </a:gradFill>
          <a:ln w="28575" algn="ctr">
            <a:solidFill>
              <a:schemeClr val="tx2"/>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r>
              <a:rPr lang="en-US" sz="2000" b="1" dirty="0"/>
              <a:t>Nguyên nhân khách quan,  thay đổi hình thức</a:t>
            </a:r>
          </a:p>
          <a:p>
            <a:r>
              <a:rPr lang="en-US" sz="2000" b="1" dirty="0"/>
              <a:t>tuyển sinh của các trường đại học </a:t>
            </a:r>
            <a:endParaRPr lang="en-US" altLang="en-US" sz="2000" b="1" dirty="0"/>
          </a:p>
        </p:txBody>
      </p:sp>
      <p:sp>
        <p:nvSpPr>
          <p:cNvPr id="24" name="AutoShape 6"/>
          <p:cNvSpPr>
            <a:spLocks noChangeArrowheads="1"/>
          </p:cNvSpPr>
          <p:nvPr/>
        </p:nvSpPr>
        <p:spPr bwMode="gray">
          <a:xfrm>
            <a:off x="2456656" y="4624784"/>
            <a:ext cx="5643736" cy="748432"/>
          </a:xfrm>
          <a:prstGeom prst="roundRect">
            <a:avLst>
              <a:gd name="adj" fmla="val 50000"/>
            </a:avLst>
          </a:prstGeom>
          <a:gradFill rotWithShape="1">
            <a:gsLst>
              <a:gs pos="0">
                <a:srgbClr val="B7E7FF">
                  <a:gamma/>
                  <a:tint val="0"/>
                  <a:invGamma/>
                </a:srgbClr>
              </a:gs>
              <a:gs pos="100000">
                <a:srgbClr val="B7E7FF"/>
              </a:gs>
            </a:gsLst>
            <a:lin ang="0" scaled="1"/>
          </a:gradFill>
          <a:ln w="28575" algn="ctr">
            <a:solidFill>
              <a:srgbClr val="B2B2B2"/>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r>
              <a:rPr lang="en-US" sz="2000" b="1" dirty="0"/>
              <a:t>Nhà trường đã đầu tư cho công tác quảng</a:t>
            </a:r>
          </a:p>
          <a:p>
            <a:r>
              <a:rPr lang="en-US" sz="2000" b="1" dirty="0"/>
              <a:t>bá, tư vấn tuyển sinh</a:t>
            </a:r>
            <a:endParaRPr lang="en-US" altLang="en-US" sz="2000" b="1" dirty="0"/>
          </a:p>
        </p:txBody>
      </p:sp>
      <p:sp>
        <p:nvSpPr>
          <p:cNvPr id="25" name="AutoShape 7"/>
          <p:cNvSpPr>
            <a:spLocks noChangeArrowheads="1"/>
          </p:cNvSpPr>
          <p:nvPr/>
        </p:nvSpPr>
        <p:spPr bwMode="gray">
          <a:xfrm>
            <a:off x="2483768" y="3429000"/>
            <a:ext cx="5081285" cy="752445"/>
          </a:xfrm>
          <a:prstGeom prst="roundRect">
            <a:avLst>
              <a:gd name="adj" fmla="val 50000"/>
            </a:avLst>
          </a:prstGeom>
          <a:gradFill rotWithShape="1">
            <a:gsLst>
              <a:gs pos="0">
                <a:srgbClr val="E7F5CF">
                  <a:gamma/>
                  <a:tint val="0"/>
                  <a:invGamma/>
                </a:srgbClr>
              </a:gs>
              <a:gs pos="100000">
                <a:srgbClr val="E7F5CF"/>
              </a:gs>
            </a:gsLst>
            <a:lin ang="0" scaled="1"/>
          </a:gradFill>
          <a:ln w="28575" algn="ctr">
            <a:solidFill>
              <a:srgbClr val="B2B2B2"/>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r>
              <a:rPr lang="en-US" sz="2000" b="1" dirty="0"/>
              <a:t>Được sự quan tâm chỉ đạo sâu sát của</a:t>
            </a:r>
          </a:p>
          <a:p>
            <a:r>
              <a:rPr lang="en-US" sz="2000" b="1" dirty="0"/>
              <a:t>Ban Giám hiệu</a:t>
            </a:r>
            <a:endParaRPr lang="en-US" altLang="en-US" sz="2000" b="1" dirty="0"/>
          </a:p>
        </p:txBody>
      </p:sp>
      <p:sp>
        <p:nvSpPr>
          <p:cNvPr id="26" name="AutoShape 8"/>
          <p:cNvSpPr>
            <a:spLocks noChangeArrowheads="1"/>
          </p:cNvSpPr>
          <p:nvPr/>
        </p:nvSpPr>
        <p:spPr bwMode="gray">
          <a:xfrm>
            <a:off x="1811908" y="2242543"/>
            <a:ext cx="6288484" cy="775617"/>
          </a:xfrm>
          <a:prstGeom prst="roundRect">
            <a:avLst>
              <a:gd name="adj" fmla="val 50000"/>
            </a:avLst>
          </a:prstGeom>
          <a:gradFill rotWithShape="1">
            <a:gsLst>
              <a:gs pos="0">
                <a:srgbClr val="B7E7FF">
                  <a:gamma/>
                  <a:tint val="0"/>
                  <a:invGamma/>
                </a:srgbClr>
              </a:gs>
              <a:gs pos="100000">
                <a:srgbClr val="B7E7FF"/>
              </a:gs>
            </a:gsLst>
            <a:lin ang="0" scaled="1"/>
          </a:gradFill>
          <a:ln w="28575" algn="ctr">
            <a:solidFill>
              <a:srgbClr val="B2B2B2"/>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r>
              <a:rPr lang="en-US" sz="2000" b="1" dirty="0"/>
              <a:t>Đã thay đổi nhận thức của Cán bộ, Giáo viên,</a:t>
            </a:r>
          </a:p>
          <a:p>
            <a:r>
              <a:rPr lang="en-US" sz="2000" b="1" dirty="0"/>
              <a:t>Nhân viên toàn trường</a:t>
            </a:r>
            <a:endParaRPr lang="en-US" altLang="en-US" sz="2000" b="1" dirty="0"/>
          </a:p>
        </p:txBody>
      </p:sp>
      <p:grpSp>
        <p:nvGrpSpPr>
          <p:cNvPr id="27" name="Group 9"/>
          <p:cNvGrpSpPr>
            <a:grpSpLocks/>
          </p:cNvGrpSpPr>
          <p:nvPr/>
        </p:nvGrpSpPr>
        <p:grpSpPr bwMode="auto">
          <a:xfrm>
            <a:off x="1447800" y="2454251"/>
            <a:ext cx="381000" cy="381000"/>
            <a:chOff x="2078" y="1680"/>
            <a:chExt cx="1615" cy="1615"/>
          </a:xfrm>
        </p:grpSpPr>
        <p:sp>
          <p:nvSpPr>
            <p:cNvPr id="28" name="Oval 10"/>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9" name="Oval 11"/>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0" name="Oval 12"/>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1" name="Oval 13"/>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2" name="Oval 14"/>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3" name="Oval 15"/>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grpSp>
        <p:nvGrpSpPr>
          <p:cNvPr id="34" name="Group 16"/>
          <p:cNvGrpSpPr>
            <a:grpSpLocks/>
          </p:cNvGrpSpPr>
          <p:nvPr/>
        </p:nvGrpSpPr>
        <p:grpSpPr bwMode="auto">
          <a:xfrm>
            <a:off x="2123728" y="3611364"/>
            <a:ext cx="381000" cy="381000"/>
            <a:chOff x="2078" y="1680"/>
            <a:chExt cx="1615" cy="1615"/>
          </a:xfrm>
        </p:grpSpPr>
        <p:sp>
          <p:nvSpPr>
            <p:cNvPr id="35" name="Oval 1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6" name="Oval 1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7" name="Oval 19"/>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8" name="Oval 20"/>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9" name="Oval 21"/>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40" name="Oval 22"/>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grpSp>
        <p:nvGrpSpPr>
          <p:cNvPr id="41" name="Group 23"/>
          <p:cNvGrpSpPr>
            <a:grpSpLocks/>
          </p:cNvGrpSpPr>
          <p:nvPr/>
        </p:nvGrpSpPr>
        <p:grpSpPr bwMode="auto">
          <a:xfrm>
            <a:off x="2079848" y="4797400"/>
            <a:ext cx="381000" cy="381000"/>
            <a:chOff x="2078" y="1680"/>
            <a:chExt cx="1615" cy="1615"/>
          </a:xfrm>
        </p:grpSpPr>
        <p:sp>
          <p:nvSpPr>
            <p:cNvPr id="42" name="Oval 2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43" name="Oval 2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44" name="Oval 2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45" name="Oval 27"/>
            <p:cNvSpPr>
              <a:spLocks noChangeArrowheads="1"/>
            </p:cNvSpPr>
            <p:nvPr/>
          </p:nvSpPr>
          <p:spPr bwMode="gray">
            <a:xfrm>
              <a:off x="2254" y="1856"/>
              <a:ext cx="1262" cy="1264"/>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46" name="Oval 2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47" name="Oval 29"/>
            <p:cNvSpPr>
              <a:spLocks noChangeArrowheads="1"/>
            </p:cNvSpPr>
            <p:nvPr/>
          </p:nvSpPr>
          <p:spPr bwMode="gray">
            <a:xfrm>
              <a:off x="2337" y="1939"/>
              <a:ext cx="1096" cy="109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grpSp>
        <p:nvGrpSpPr>
          <p:cNvPr id="48" name="Group 30"/>
          <p:cNvGrpSpPr>
            <a:grpSpLocks/>
          </p:cNvGrpSpPr>
          <p:nvPr/>
        </p:nvGrpSpPr>
        <p:grpSpPr bwMode="auto">
          <a:xfrm>
            <a:off x="1619672" y="5856312"/>
            <a:ext cx="381000" cy="381000"/>
            <a:chOff x="2078" y="1680"/>
            <a:chExt cx="1615" cy="1615"/>
          </a:xfrm>
        </p:grpSpPr>
        <p:sp>
          <p:nvSpPr>
            <p:cNvPr id="49" name="Oval 3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50" name="Oval 3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51" name="Oval 3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52" name="Oval 34"/>
            <p:cNvSpPr>
              <a:spLocks noChangeArrowheads="1"/>
            </p:cNvSpPr>
            <p:nvPr/>
          </p:nvSpPr>
          <p:spPr bwMode="gray">
            <a:xfrm>
              <a:off x="2254" y="1856"/>
              <a:ext cx="1262" cy="1264"/>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53" name="Oval 3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54" name="Oval 36"/>
            <p:cNvSpPr>
              <a:spLocks noChangeArrowheads="1"/>
            </p:cNvSpPr>
            <p:nvPr/>
          </p:nvSpPr>
          <p:spPr bwMode="gray">
            <a:xfrm>
              <a:off x="2337" y="1939"/>
              <a:ext cx="1096" cy="109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Tree>
    <p:extLst>
      <p:ext uri="{BB962C8B-B14F-4D97-AF65-F5344CB8AC3E}">
        <p14:creationId xmlns:p14="http://schemas.microsoft.com/office/powerpoint/2010/main" val="12113056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wipe(down)">
                                      <p:cBhvr>
                                        <p:cTn id="7" dur="500"/>
                                        <p:tgtEl>
                                          <p:spTgt spid="26">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6">
                                            <p:txEl>
                                              <p:pRg st="1" end="1"/>
                                            </p:txEl>
                                          </p:spTgt>
                                        </p:tgtEl>
                                        <p:attrNameLst>
                                          <p:attrName>style.visibility</p:attrName>
                                        </p:attrNameLst>
                                      </p:cBhvr>
                                      <p:to>
                                        <p:strVal val="visible"/>
                                      </p:to>
                                    </p:set>
                                    <p:animEffect transition="in" filter="wipe(down)">
                                      <p:cBhvr>
                                        <p:cTn id="10" dur="500"/>
                                        <p:tgtEl>
                                          <p:spTgt spid="2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5">
                                            <p:txEl>
                                              <p:pRg st="0" end="0"/>
                                            </p:txEl>
                                          </p:spTgt>
                                        </p:tgtEl>
                                        <p:attrNameLst>
                                          <p:attrName>style.visibility</p:attrName>
                                        </p:attrNameLst>
                                      </p:cBhvr>
                                      <p:to>
                                        <p:strVal val="visible"/>
                                      </p:to>
                                    </p:set>
                                    <p:animEffect transition="in" filter="wipe(down)">
                                      <p:cBhvr>
                                        <p:cTn id="15" dur="500"/>
                                        <p:tgtEl>
                                          <p:spTgt spid="25">
                                            <p:txEl>
                                              <p:pRg st="0" end="0"/>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25">
                                            <p:txEl>
                                              <p:pRg st="1" end="1"/>
                                            </p:txEl>
                                          </p:spTgt>
                                        </p:tgtEl>
                                        <p:attrNameLst>
                                          <p:attrName>style.visibility</p:attrName>
                                        </p:attrNameLst>
                                      </p:cBhvr>
                                      <p:to>
                                        <p:strVal val="visible"/>
                                      </p:to>
                                    </p:set>
                                    <p:animEffect transition="in" filter="wipe(down)">
                                      <p:cBhvr>
                                        <p:cTn id="18" dur="500"/>
                                        <p:tgtEl>
                                          <p:spTgt spid="2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4">
                                            <p:txEl>
                                              <p:pRg st="0" end="0"/>
                                            </p:txEl>
                                          </p:spTgt>
                                        </p:tgtEl>
                                        <p:attrNameLst>
                                          <p:attrName>style.visibility</p:attrName>
                                        </p:attrNameLst>
                                      </p:cBhvr>
                                      <p:to>
                                        <p:strVal val="visible"/>
                                      </p:to>
                                    </p:set>
                                    <p:animEffect transition="in" filter="wipe(down)">
                                      <p:cBhvr>
                                        <p:cTn id="23" dur="500"/>
                                        <p:tgtEl>
                                          <p:spTgt spid="24">
                                            <p:txEl>
                                              <p:pRg st="0" end="0"/>
                                            </p:txEl>
                                          </p:spTgt>
                                        </p:tgtEl>
                                      </p:cBhvr>
                                    </p:animEffect>
                                  </p:childTnLst>
                                </p:cTn>
                              </p:par>
                              <p:par>
                                <p:cTn id="24" presetID="22" presetClass="entr" presetSubtype="4" fill="hold" nodeType="withEffect">
                                  <p:stCondLst>
                                    <p:cond delay="0"/>
                                  </p:stCondLst>
                                  <p:childTnLst>
                                    <p:set>
                                      <p:cBhvr>
                                        <p:cTn id="25" dur="1" fill="hold">
                                          <p:stCondLst>
                                            <p:cond delay="0"/>
                                          </p:stCondLst>
                                        </p:cTn>
                                        <p:tgtEl>
                                          <p:spTgt spid="24">
                                            <p:txEl>
                                              <p:pRg st="1" end="1"/>
                                            </p:txEl>
                                          </p:spTgt>
                                        </p:tgtEl>
                                        <p:attrNameLst>
                                          <p:attrName>style.visibility</p:attrName>
                                        </p:attrNameLst>
                                      </p:cBhvr>
                                      <p:to>
                                        <p:strVal val="visible"/>
                                      </p:to>
                                    </p:set>
                                    <p:animEffect transition="in" filter="wipe(down)">
                                      <p:cBhvr>
                                        <p:cTn id="26" dur="500"/>
                                        <p:tgtEl>
                                          <p:spTgt spid="24">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23">
                                            <p:txEl>
                                              <p:pRg st="0" end="0"/>
                                            </p:txEl>
                                          </p:spTgt>
                                        </p:tgtEl>
                                        <p:attrNameLst>
                                          <p:attrName>style.visibility</p:attrName>
                                        </p:attrNameLst>
                                      </p:cBhvr>
                                      <p:to>
                                        <p:strVal val="visible"/>
                                      </p:to>
                                    </p:set>
                                    <p:animEffect transition="in" filter="wipe(down)">
                                      <p:cBhvr>
                                        <p:cTn id="31" dur="500"/>
                                        <p:tgtEl>
                                          <p:spTgt spid="23">
                                            <p:txEl>
                                              <p:pRg st="0" end="0"/>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23">
                                            <p:txEl>
                                              <p:pRg st="1" end="1"/>
                                            </p:txEl>
                                          </p:spTgt>
                                        </p:tgtEl>
                                        <p:attrNameLst>
                                          <p:attrName>style.visibility</p:attrName>
                                        </p:attrNameLst>
                                      </p:cBhvr>
                                      <p:to>
                                        <p:strVal val="visible"/>
                                      </p:to>
                                    </p:set>
                                    <p:animEffect transition="in" filter="wipe(down)">
                                      <p:cBhvr>
                                        <p:cTn id="34" dur="500"/>
                                        <p:tgtEl>
                                          <p:spTgt spid="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899592" y="1095127"/>
            <a:ext cx="5702523" cy="461665"/>
          </a:xfrm>
          <a:prstGeom prst="rect">
            <a:avLst/>
          </a:prstGeom>
        </p:spPr>
        <p:txBody>
          <a:bodyPr wrap="none">
            <a:spAutoFit/>
          </a:bodyPr>
          <a:lstStyle/>
          <a:p>
            <a:pPr marR="17780" algn="just">
              <a:spcBef>
                <a:spcPts val="600"/>
              </a:spcBef>
              <a:spcAft>
                <a:spcPts val="600"/>
              </a:spcAft>
            </a:pPr>
            <a:r>
              <a:rPr lang="en-US" sz="2400" b="1" dirty="0">
                <a:effectLst/>
                <a:ea typeface="Times New Roman" panose="02020603050405020304" pitchFamily="18" charset="0"/>
                <a:cs typeface="Arial" panose="020B0604020202020204" pitchFamily="34" charset="0"/>
              </a:rPr>
              <a:t>3. Công tác phát triển quy mô đào tạo</a:t>
            </a:r>
            <a:endParaRPr lang="en-US" sz="2400" dirty="0">
              <a:effectLst/>
              <a:ea typeface="Times New Roman" panose="02020603050405020304" pitchFamily="18" charset="0"/>
              <a:cs typeface="Arial" panose="020B0604020202020204" pitchFamily="34" charset="0"/>
            </a:endParaRPr>
          </a:p>
        </p:txBody>
      </p:sp>
      <p:graphicFrame>
        <p:nvGraphicFramePr>
          <p:cNvPr id="13" name="Chart 12"/>
          <p:cNvGraphicFramePr/>
          <p:nvPr>
            <p:extLst>
              <p:ext uri="{D42A27DB-BD31-4B8C-83A1-F6EECF244321}">
                <p14:modId xmlns:p14="http://schemas.microsoft.com/office/powerpoint/2010/main" val="3568336095"/>
              </p:ext>
            </p:extLst>
          </p:nvPr>
        </p:nvGraphicFramePr>
        <p:xfrm>
          <a:off x="76325" y="1700808"/>
          <a:ext cx="9036496" cy="50405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4734453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899592" y="980728"/>
            <a:ext cx="3583353" cy="461665"/>
          </a:xfrm>
          <a:prstGeom prst="rect">
            <a:avLst/>
          </a:prstGeom>
        </p:spPr>
        <p:txBody>
          <a:bodyPr wrap="none">
            <a:spAutoFit/>
          </a:bodyPr>
          <a:lstStyle/>
          <a:p>
            <a:pPr marR="17780" algn="just">
              <a:spcBef>
                <a:spcPts val="600"/>
              </a:spcBef>
              <a:spcAft>
                <a:spcPts val="600"/>
              </a:spcAft>
            </a:pPr>
            <a:r>
              <a:rPr lang="en-US" sz="2400" b="1" dirty="0"/>
              <a:t>4. Hoạt động giảng dạy</a:t>
            </a:r>
            <a:endParaRPr lang="en-US" sz="3200" dirty="0">
              <a:effectLst/>
              <a:ea typeface="Times New Roman" panose="02020603050405020304" pitchFamily="18" charset="0"/>
              <a:cs typeface="Arial" panose="020B0604020202020204" pitchFamily="34" charset="0"/>
            </a:endParaRPr>
          </a:p>
        </p:txBody>
      </p:sp>
      <p:sp>
        <p:nvSpPr>
          <p:cNvPr id="2" name="Rectangle 1"/>
          <p:cNvSpPr/>
          <p:nvPr/>
        </p:nvSpPr>
        <p:spPr>
          <a:xfrm>
            <a:off x="1104180" y="1453567"/>
            <a:ext cx="3884397" cy="400110"/>
          </a:xfrm>
          <a:prstGeom prst="rect">
            <a:avLst/>
          </a:prstGeom>
        </p:spPr>
        <p:txBody>
          <a:bodyPr wrap="none">
            <a:spAutoFit/>
          </a:bodyPr>
          <a:lstStyle/>
          <a:p>
            <a:r>
              <a:rPr lang="en-US" sz="2000" b="1" dirty="0">
                <a:effectLst/>
                <a:ea typeface="Times New Roman" panose="02020603050405020304" pitchFamily="18" charset="0"/>
                <a:cs typeface="Arial" panose="020B0604020202020204" pitchFamily="34" charset="0"/>
              </a:rPr>
              <a:t>4.1. Kết quả kiểm tra toàn diện</a:t>
            </a:r>
            <a:endParaRPr lang="en-US" sz="2000" dirty="0">
              <a:cs typeface="Arial" panose="020B0604020202020204" pitchFamily="34" charset="0"/>
            </a:endParaRPr>
          </a:p>
        </p:txBody>
      </p:sp>
      <p:graphicFrame>
        <p:nvGraphicFramePr>
          <p:cNvPr id="12" name="Chart 11"/>
          <p:cNvGraphicFramePr/>
          <p:nvPr>
            <p:extLst>
              <p:ext uri="{D42A27DB-BD31-4B8C-83A1-F6EECF244321}">
                <p14:modId xmlns:p14="http://schemas.microsoft.com/office/powerpoint/2010/main" val="2383406686"/>
              </p:ext>
            </p:extLst>
          </p:nvPr>
        </p:nvGraphicFramePr>
        <p:xfrm>
          <a:off x="4788024" y="2005044"/>
          <a:ext cx="4104456" cy="264809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Chart 13"/>
          <p:cNvGraphicFramePr/>
          <p:nvPr>
            <p:extLst>
              <p:ext uri="{D42A27DB-BD31-4B8C-83A1-F6EECF244321}">
                <p14:modId xmlns:p14="http://schemas.microsoft.com/office/powerpoint/2010/main" val="3853052152"/>
              </p:ext>
            </p:extLst>
          </p:nvPr>
        </p:nvGraphicFramePr>
        <p:xfrm>
          <a:off x="2430717" y="4221088"/>
          <a:ext cx="4104456" cy="25202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hart 14"/>
          <p:cNvGraphicFramePr/>
          <p:nvPr>
            <p:extLst>
              <p:ext uri="{D42A27DB-BD31-4B8C-83A1-F6EECF244321}">
                <p14:modId xmlns:p14="http://schemas.microsoft.com/office/powerpoint/2010/main" val="4184016253"/>
              </p:ext>
            </p:extLst>
          </p:nvPr>
        </p:nvGraphicFramePr>
        <p:xfrm>
          <a:off x="73410" y="2005044"/>
          <a:ext cx="4104456" cy="26480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584857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Graphic spid="14" grpId="0">
        <p:bldAsOne/>
      </p:bldGraphic>
      <p:bldGraphic spid="1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899592" y="980728"/>
            <a:ext cx="3583353" cy="461665"/>
          </a:xfrm>
          <a:prstGeom prst="rect">
            <a:avLst/>
          </a:prstGeom>
        </p:spPr>
        <p:txBody>
          <a:bodyPr wrap="none">
            <a:spAutoFit/>
          </a:bodyPr>
          <a:lstStyle/>
          <a:p>
            <a:pPr marR="17780" algn="just">
              <a:spcBef>
                <a:spcPts val="600"/>
              </a:spcBef>
              <a:spcAft>
                <a:spcPts val="600"/>
              </a:spcAft>
            </a:pPr>
            <a:r>
              <a:rPr lang="en-US" sz="2400" b="1" dirty="0"/>
              <a:t>4. Hoạt động giảng dạy</a:t>
            </a:r>
            <a:endParaRPr lang="en-US" sz="3200" dirty="0">
              <a:effectLst/>
              <a:ea typeface="Times New Roman" panose="02020603050405020304" pitchFamily="18" charset="0"/>
              <a:cs typeface="Arial" panose="020B0604020202020204" pitchFamily="34" charset="0"/>
            </a:endParaRPr>
          </a:p>
        </p:txBody>
      </p:sp>
      <p:sp>
        <p:nvSpPr>
          <p:cNvPr id="2" name="Rectangle 1"/>
          <p:cNvSpPr/>
          <p:nvPr/>
        </p:nvSpPr>
        <p:spPr>
          <a:xfrm>
            <a:off x="1104180" y="1453567"/>
            <a:ext cx="3233578" cy="400110"/>
          </a:xfrm>
          <a:prstGeom prst="rect">
            <a:avLst/>
          </a:prstGeom>
        </p:spPr>
        <p:txBody>
          <a:bodyPr wrap="none">
            <a:spAutoFit/>
          </a:bodyPr>
          <a:lstStyle/>
          <a:p>
            <a:r>
              <a:rPr lang="en-US" sz="2000" b="1" dirty="0">
                <a:effectLst/>
                <a:ea typeface="Times New Roman" panose="02020603050405020304" pitchFamily="18" charset="0"/>
                <a:cs typeface="Arial" panose="020B0604020202020204" pitchFamily="34" charset="0"/>
              </a:rPr>
              <a:t>4.2. </a:t>
            </a:r>
            <a:r>
              <a:rPr lang="en-US" sz="2000" b="1" dirty="0"/>
              <a:t>Thao giảng cấp khoa</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1068012486"/>
              </p:ext>
            </p:extLst>
          </p:nvPr>
        </p:nvGraphicFramePr>
        <p:xfrm>
          <a:off x="107504" y="1988840"/>
          <a:ext cx="8964884" cy="47840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7202937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899592" y="980728"/>
            <a:ext cx="3583353" cy="461665"/>
          </a:xfrm>
          <a:prstGeom prst="rect">
            <a:avLst/>
          </a:prstGeom>
        </p:spPr>
        <p:txBody>
          <a:bodyPr wrap="none">
            <a:spAutoFit/>
          </a:bodyPr>
          <a:lstStyle/>
          <a:p>
            <a:pPr marR="17780" algn="just">
              <a:spcBef>
                <a:spcPts val="600"/>
              </a:spcBef>
              <a:spcAft>
                <a:spcPts val="600"/>
              </a:spcAft>
            </a:pPr>
            <a:r>
              <a:rPr lang="en-US" sz="2400" b="1" dirty="0"/>
              <a:t>4. Hoạt động giảng dạy</a:t>
            </a:r>
            <a:endParaRPr lang="en-US" sz="3200" dirty="0">
              <a:effectLst/>
              <a:ea typeface="Times New Roman" panose="02020603050405020304" pitchFamily="18" charset="0"/>
              <a:cs typeface="Arial" panose="020B0604020202020204" pitchFamily="34" charset="0"/>
            </a:endParaRPr>
          </a:p>
        </p:txBody>
      </p:sp>
      <p:sp>
        <p:nvSpPr>
          <p:cNvPr id="2" name="Rectangle 1"/>
          <p:cNvSpPr/>
          <p:nvPr/>
        </p:nvSpPr>
        <p:spPr>
          <a:xfrm>
            <a:off x="1104180" y="1453567"/>
            <a:ext cx="2861681" cy="400110"/>
          </a:xfrm>
          <a:prstGeom prst="rect">
            <a:avLst/>
          </a:prstGeom>
        </p:spPr>
        <p:txBody>
          <a:bodyPr wrap="none">
            <a:spAutoFit/>
          </a:bodyPr>
          <a:lstStyle/>
          <a:p>
            <a:r>
              <a:rPr lang="en-US" sz="2000" b="1" dirty="0">
                <a:effectLst/>
                <a:ea typeface="Times New Roman" panose="02020603050405020304" pitchFamily="18" charset="0"/>
                <a:cs typeface="Arial" panose="020B0604020202020204" pitchFamily="34" charset="0"/>
              </a:rPr>
              <a:t>4.2. Hội giảng các cấp</a:t>
            </a:r>
            <a:endParaRPr lang="en-US" sz="2000" dirty="0">
              <a:cs typeface="Arial" panose="020B0604020202020204" pitchFamily="34" charset="0"/>
            </a:endParaRPr>
          </a:p>
        </p:txBody>
      </p:sp>
      <p:sp>
        <p:nvSpPr>
          <p:cNvPr id="6" name="Rectangle 5"/>
          <p:cNvSpPr/>
          <p:nvPr/>
        </p:nvSpPr>
        <p:spPr>
          <a:xfrm>
            <a:off x="251520" y="2132856"/>
            <a:ext cx="7923380" cy="2683812"/>
          </a:xfrm>
          <a:prstGeom prst="rect">
            <a:avLst/>
          </a:prstGeom>
        </p:spPr>
        <p:txBody>
          <a:bodyPr wrap="square">
            <a:spAutoFit/>
          </a:bodyPr>
          <a:lstStyle/>
          <a:p>
            <a:pPr algn="just">
              <a:lnSpc>
                <a:spcPct val="120000"/>
              </a:lnSpc>
              <a:spcBef>
                <a:spcPts val="600"/>
              </a:spcBef>
              <a:spcAft>
                <a:spcPts val="0"/>
              </a:spcAft>
            </a:pPr>
            <a:r>
              <a:rPr lang="en-US" sz="2400" b="1" dirty="0">
                <a:effectLst/>
                <a:ea typeface="Times New Roman" panose="02020603050405020304" pitchFamily="18" charset="0"/>
                <a:cs typeface="Arial" panose="020B0604020202020204" pitchFamily="34" charset="0"/>
              </a:rPr>
              <a:t>- Hội thi GV dạy giỏi TCCN cấp Toàn quốc năm 2015:</a:t>
            </a:r>
          </a:p>
          <a:p>
            <a:pPr algn="just">
              <a:lnSpc>
                <a:spcPct val="120000"/>
              </a:lnSpc>
              <a:spcBef>
                <a:spcPts val="600"/>
              </a:spcBef>
              <a:spcAft>
                <a:spcPts val="0"/>
              </a:spcAft>
            </a:pPr>
            <a:r>
              <a:rPr lang="en-US" sz="2400" dirty="0">
                <a:effectLst/>
                <a:ea typeface="Times New Roman" panose="02020603050405020304" pitchFamily="18" charset="0"/>
                <a:cs typeface="Arial" panose="020B0604020202020204" pitchFamily="34" charset="0"/>
              </a:rPr>
              <a:t>01 GV. Kết quả: Đạt Giải Nhì.</a:t>
            </a:r>
          </a:p>
          <a:p>
            <a:pPr algn="just">
              <a:lnSpc>
                <a:spcPct val="120000"/>
              </a:lnSpc>
              <a:spcBef>
                <a:spcPts val="600"/>
              </a:spcBef>
              <a:spcAft>
                <a:spcPts val="0"/>
              </a:spcAft>
            </a:pPr>
            <a:endParaRPr lang="en-US" sz="2400" dirty="0">
              <a:effectLst/>
              <a:ea typeface="Times New Roman" panose="02020603050405020304" pitchFamily="18" charset="0"/>
              <a:cs typeface="Arial" panose="020B0604020202020204" pitchFamily="34" charset="0"/>
            </a:endParaRPr>
          </a:p>
          <a:p>
            <a:pPr algn="just"/>
            <a:r>
              <a:rPr lang="en-US" sz="2400" b="1" dirty="0">
                <a:effectLst/>
                <a:ea typeface="Times New Roman" panose="02020603050405020304" pitchFamily="18" charset="0"/>
                <a:cs typeface="Arial" panose="020B0604020202020204" pitchFamily="34" charset="0"/>
              </a:rPr>
              <a:t>- Hội thi GV dạy giỏi TCCN cấp Thành phố năm 2016:</a:t>
            </a:r>
          </a:p>
          <a:p>
            <a:pPr algn="just"/>
            <a:r>
              <a:rPr lang="en-US" sz="2400" dirty="0">
                <a:effectLst/>
                <a:ea typeface="Times New Roman" panose="02020603050405020304" pitchFamily="18" charset="0"/>
                <a:cs typeface="Arial" panose="020B0604020202020204" pitchFamily="34" charset="0"/>
              </a:rPr>
              <a:t>04 GV. Kết quả: Đạt 03 Giải Nhì, 01 giáo viên được công nhận GVDG TCCN cấp Thành phố.</a:t>
            </a:r>
            <a:endParaRPr lang="en-US" sz="2400" dirty="0">
              <a:cs typeface="Arial" panose="020B0604020202020204" pitchFamily="34" charset="0"/>
            </a:endParaRPr>
          </a:p>
        </p:txBody>
      </p:sp>
    </p:spTree>
    <p:extLst>
      <p:ext uri="{BB962C8B-B14F-4D97-AF65-F5344CB8AC3E}">
        <p14:creationId xmlns:p14="http://schemas.microsoft.com/office/powerpoint/2010/main" val="265325397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899592" y="1124744"/>
            <a:ext cx="3583353" cy="461665"/>
          </a:xfrm>
          <a:prstGeom prst="rect">
            <a:avLst/>
          </a:prstGeom>
        </p:spPr>
        <p:txBody>
          <a:bodyPr wrap="none">
            <a:spAutoFit/>
          </a:bodyPr>
          <a:lstStyle/>
          <a:p>
            <a:pPr marR="17780" algn="just">
              <a:spcBef>
                <a:spcPts val="600"/>
              </a:spcBef>
              <a:spcAft>
                <a:spcPts val="600"/>
              </a:spcAft>
            </a:pPr>
            <a:r>
              <a:rPr lang="en-US" sz="2400" b="1" dirty="0"/>
              <a:t>4. Hoạt động giảng dạy</a:t>
            </a:r>
            <a:endParaRPr lang="en-US" sz="3200" dirty="0">
              <a:effectLst/>
              <a:ea typeface="Times New Roman" panose="02020603050405020304" pitchFamily="18" charset="0"/>
              <a:cs typeface="Arial" panose="020B0604020202020204" pitchFamily="34" charset="0"/>
            </a:endParaRPr>
          </a:p>
        </p:txBody>
      </p:sp>
      <p:sp>
        <p:nvSpPr>
          <p:cNvPr id="7" name="AutoShape 3"/>
          <p:cNvSpPr>
            <a:spLocks noChangeArrowheads="1"/>
          </p:cNvSpPr>
          <p:nvPr/>
        </p:nvSpPr>
        <p:spPr bwMode="gray">
          <a:xfrm>
            <a:off x="983704" y="1772816"/>
            <a:ext cx="6324600" cy="1447800"/>
          </a:xfrm>
          <a:prstGeom prst="roundRect">
            <a:avLst>
              <a:gd name="adj" fmla="val 10889"/>
            </a:avLst>
          </a:prstGeom>
          <a:gradFill rotWithShape="1">
            <a:gsLst>
              <a:gs pos="0">
                <a:srgbClr val="DDDDDD">
                  <a:gamma/>
                  <a:tint val="51373"/>
                  <a:invGamma/>
                </a:srgbClr>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8" name="AutoShape 4"/>
          <p:cNvSpPr>
            <a:spLocks noChangeArrowheads="1"/>
          </p:cNvSpPr>
          <p:nvPr/>
        </p:nvSpPr>
        <p:spPr bwMode="gray">
          <a:xfrm>
            <a:off x="1121817" y="1906166"/>
            <a:ext cx="1219200" cy="1184275"/>
          </a:xfrm>
          <a:prstGeom prst="roundRect">
            <a:avLst>
              <a:gd name="adj" fmla="val 11921"/>
            </a:avLst>
          </a:prstGeom>
          <a:gradFill rotWithShape="1">
            <a:gsLst>
              <a:gs pos="0">
                <a:srgbClr val="0066CC"/>
              </a:gs>
              <a:gs pos="100000">
                <a:srgbClr val="0066CC">
                  <a:gamma/>
                  <a:shade val="69804"/>
                  <a:invGamma/>
                </a:srgbClr>
              </a:gs>
            </a:gsLst>
            <a:lin ang="5400000" scaled="1"/>
          </a:gra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Freeform 5"/>
          <p:cNvSpPr>
            <a:spLocks/>
          </p:cNvSpPr>
          <p:nvPr/>
        </p:nvSpPr>
        <p:spPr bwMode="gray">
          <a:xfrm>
            <a:off x="1198017" y="1982366"/>
            <a:ext cx="609600" cy="592138"/>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10" name="Text Box 6"/>
          <p:cNvSpPr txBox="1">
            <a:spLocks noChangeArrowheads="1"/>
          </p:cNvSpPr>
          <p:nvPr/>
        </p:nvSpPr>
        <p:spPr bwMode="gray">
          <a:xfrm>
            <a:off x="1389514" y="2231399"/>
            <a:ext cx="68480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solidFill>
                  <a:srgbClr val="FFFFFF"/>
                </a:solidFill>
                <a:effectLst>
                  <a:outerShdw blurRad="38100" dist="38100" dir="2700000" algn="tl">
                    <a:srgbClr val="000000"/>
                  </a:outerShdw>
                </a:effectLst>
              </a:rPr>
              <a:t>4.3</a:t>
            </a:r>
          </a:p>
        </p:txBody>
      </p:sp>
      <p:sp>
        <p:nvSpPr>
          <p:cNvPr id="11" name="Text Box 13"/>
          <p:cNvSpPr txBox="1">
            <a:spLocks noChangeArrowheads="1"/>
          </p:cNvSpPr>
          <p:nvPr/>
        </p:nvSpPr>
        <p:spPr bwMode="gray">
          <a:xfrm>
            <a:off x="2532513" y="2139925"/>
            <a:ext cx="4648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vi-VN" sz="2000" b="1" dirty="0"/>
              <a:t>Tăng cường các điều kiện nâng cao chất lượng, hiệu quả đào tạo</a:t>
            </a:r>
            <a:endParaRPr lang="en-US" altLang="en-US" dirty="0">
              <a:solidFill>
                <a:srgbClr val="000000"/>
              </a:solidFill>
            </a:endParaRPr>
          </a:p>
        </p:txBody>
      </p:sp>
      <p:sp>
        <p:nvSpPr>
          <p:cNvPr id="12" name="AutoShape 14"/>
          <p:cNvSpPr>
            <a:spLocks noChangeArrowheads="1"/>
          </p:cNvSpPr>
          <p:nvPr/>
        </p:nvSpPr>
        <p:spPr bwMode="gray">
          <a:xfrm>
            <a:off x="983704" y="3373016"/>
            <a:ext cx="6324600" cy="1447800"/>
          </a:xfrm>
          <a:prstGeom prst="roundRect">
            <a:avLst>
              <a:gd name="adj" fmla="val 10889"/>
            </a:avLst>
          </a:prstGeom>
          <a:gradFill rotWithShape="1">
            <a:gsLst>
              <a:gs pos="0">
                <a:srgbClr val="DDDDDD">
                  <a:gamma/>
                  <a:tint val="51373"/>
                  <a:invGamma/>
                </a:srgbClr>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13" name="AutoShape 15"/>
          <p:cNvSpPr>
            <a:spLocks noChangeArrowheads="1"/>
          </p:cNvSpPr>
          <p:nvPr/>
        </p:nvSpPr>
        <p:spPr bwMode="gray">
          <a:xfrm>
            <a:off x="1121817" y="3506366"/>
            <a:ext cx="1219200" cy="1184275"/>
          </a:xfrm>
          <a:prstGeom prst="roundRect">
            <a:avLst>
              <a:gd name="adj" fmla="val 11921"/>
            </a:avLst>
          </a:prstGeom>
          <a:gradFill rotWithShape="1">
            <a:gsLst>
              <a:gs pos="0">
                <a:srgbClr val="009999"/>
              </a:gs>
              <a:gs pos="100000">
                <a:srgbClr val="009999">
                  <a:gamma/>
                  <a:shade val="69804"/>
                  <a:invGamma/>
                </a:srgbClr>
              </a:gs>
            </a:gsLst>
            <a:lin ang="5400000" scaled="1"/>
          </a:gra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Freeform 16"/>
          <p:cNvSpPr>
            <a:spLocks/>
          </p:cNvSpPr>
          <p:nvPr/>
        </p:nvSpPr>
        <p:spPr bwMode="gray">
          <a:xfrm>
            <a:off x="1198017" y="3582566"/>
            <a:ext cx="609600" cy="592138"/>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9999">
                  <a:gamma/>
                  <a:tint val="42353"/>
                  <a:invGamma/>
                </a:srgbClr>
              </a:gs>
              <a:gs pos="100000">
                <a:srgbClr val="009999">
                  <a:alpha val="0"/>
                </a:srgb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15" name="Text Box 17"/>
          <p:cNvSpPr txBox="1">
            <a:spLocks noChangeArrowheads="1"/>
          </p:cNvSpPr>
          <p:nvPr/>
        </p:nvSpPr>
        <p:spPr bwMode="gray">
          <a:xfrm>
            <a:off x="1374727" y="3835306"/>
            <a:ext cx="68480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solidFill>
                  <a:srgbClr val="FFFFFF"/>
                </a:solidFill>
                <a:effectLst>
                  <a:outerShdw blurRad="38100" dist="38100" dir="2700000" algn="tl">
                    <a:srgbClr val="000000"/>
                  </a:outerShdw>
                </a:effectLst>
              </a:rPr>
              <a:t>4.4</a:t>
            </a:r>
          </a:p>
        </p:txBody>
      </p:sp>
      <p:sp>
        <p:nvSpPr>
          <p:cNvPr id="16" name="Text Box 18"/>
          <p:cNvSpPr txBox="1">
            <a:spLocks noChangeArrowheads="1"/>
          </p:cNvSpPr>
          <p:nvPr/>
        </p:nvSpPr>
        <p:spPr bwMode="gray">
          <a:xfrm>
            <a:off x="2532514" y="3773750"/>
            <a:ext cx="4648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000" b="1" dirty="0"/>
              <a:t>Xây dựng hoàn chỉnh chương trình, giáo trình đào tạo</a:t>
            </a:r>
            <a:endParaRPr lang="en-US" altLang="en-US" sz="2000" dirty="0">
              <a:solidFill>
                <a:srgbClr val="000000"/>
              </a:solidFill>
            </a:endParaRPr>
          </a:p>
        </p:txBody>
      </p:sp>
      <p:sp>
        <p:nvSpPr>
          <p:cNvPr id="17" name="AutoShape 19"/>
          <p:cNvSpPr>
            <a:spLocks noChangeArrowheads="1"/>
          </p:cNvSpPr>
          <p:nvPr/>
        </p:nvSpPr>
        <p:spPr bwMode="gray">
          <a:xfrm>
            <a:off x="983704" y="4992266"/>
            <a:ext cx="6324600" cy="1447800"/>
          </a:xfrm>
          <a:prstGeom prst="roundRect">
            <a:avLst>
              <a:gd name="adj" fmla="val 10889"/>
            </a:avLst>
          </a:prstGeom>
          <a:gradFill rotWithShape="1">
            <a:gsLst>
              <a:gs pos="0">
                <a:srgbClr val="DDDDDD">
                  <a:gamma/>
                  <a:tint val="51373"/>
                  <a:invGamma/>
                </a:srgbClr>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18" name="AutoShape 20"/>
          <p:cNvSpPr>
            <a:spLocks noChangeArrowheads="1"/>
          </p:cNvSpPr>
          <p:nvPr/>
        </p:nvSpPr>
        <p:spPr bwMode="gray">
          <a:xfrm>
            <a:off x="1121817" y="5125616"/>
            <a:ext cx="1219200" cy="1184275"/>
          </a:xfrm>
          <a:prstGeom prst="roundRect">
            <a:avLst>
              <a:gd name="adj" fmla="val 11921"/>
            </a:avLst>
          </a:prstGeom>
          <a:gradFill rotWithShape="1">
            <a:gsLst>
              <a:gs pos="0">
                <a:srgbClr val="EC941E"/>
              </a:gs>
              <a:gs pos="100000">
                <a:srgbClr val="EC941E">
                  <a:gamma/>
                  <a:shade val="69804"/>
                  <a:invGamma/>
                </a:srgbClr>
              </a:gs>
            </a:gsLst>
            <a:lin ang="5400000" scaled="1"/>
          </a:gra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Freeform 21"/>
          <p:cNvSpPr>
            <a:spLocks/>
          </p:cNvSpPr>
          <p:nvPr/>
        </p:nvSpPr>
        <p:spPr bwMode="gray">
          <a:xfrm>
            <a:off x="1198017" y="5201816"/>
            <a:ext cx="609600" cy="592138"/>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EC941E">
                  <a:gamma/>
                  <a:tint val="48627"/>
                  <a:invGamma/>
                </a:srgbClr>
              </a:gs>
              <a:gs pos="100000">
                <a:srgbClr val="EC941E">
                  <a:alpha val="0"/>
                </a:srgb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20" name="Text Box 22"/>
          <p:cNvSpPr txBox="1">
            <a:spLocks noChangeArrowheads="1"/>
          </p:cNvSpPr>
          <p:nvPr/>
        </p:nvSpPr>
        <p:spPr bwMode="gray">
          <a:xfrm>
            <a:off x="1385075" y="5430743"/>
            <a:ext cx="68480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solidFill>
                  <a:srgbClr val="FFFFFF"/>
                </a:solidFill>
                <a:effectLst>
                  <a:outerShdw blurRad="38100" dist="38100" dir="2700000" algn="tl">
                    <a:srgbClr val="000000"/>
                  </a:outerShdw>
                </a:effectLst>
              </a:rPr>
              <a:t>4.5</a:t>
            </a:r>
          </a:p>
        </p:txBody>
      </p:sp>
      <p:sp>
        <p:nvSpPr>
          <p:cNvPr id="21" name="Text Box 23"/>
          <p:cNvSpPr txBox="1">
            <a:spLocks noChangeArrowheads="1"/>
          </p:cNvSpPr>
          <p:nvPr/>
        </p:nvSpPr>
        <p:spPr bwMode="gray">
          <a:xfrm>
            <a:off x="2528074" y="5362223"/>
            <a:ext cx="465263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s-ES" sz="2000" b="1" dirty="0"/>
              <a:t>Biên soạn </a:t>
            </a:r>
            <a:r>
              <a:rPr lang="vi-VN" sz="2000" b="1" dirty="0"/>
              <a:t>giáo</a:t>
            </a:r>
            <a:r>
              <a:rPr lang="es-ES" sz="2000" b="1" dirty="0"/>
              <a:t> trình, đề cương chi tiết học phần phục vụ dạy và học</a:t>
            </a:r>
            <a:endParaRPr lang="en-US" altLang="en-US" sz="2000" dirty="0">
              <a:solidFill>
                <a:srgbClr val="000000"/>
              </a:solidFill>
            </a:endParaRPr>
          </a:p>
        </p:txBody>
      </p:sp>
    </p:spTree>
    <p:extLst>
      <p:ext uri="{BB962C8B-B14F-4D97-AF65-F5344CB8AC3E}">
        <p14:creationId xmlns:p14="http://schemas.microsoft.com/office/powerpoint/2010/main" val="418379337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1000"/>
                                        <p:tgtEl>
                                          <p:spTgt spid="18"/>
                                        </p:tgtEl>
                                      </p:cBhvr>
                                    </p:animEffect>
                                    <p:anim calcmode="lin" valueType="num">
                                      <p:cBhvr>
                                        <p:cTn id="67" dur="1000" fill="hold"/>
                                        <p:tgtEl>
                                          <p:spTgt spid="18"/>
                                        </p:tgtEl>
                                        <p:attrNameLst>
                                          <p:attrName>ppt_x</p:attrName>
                                        </p:attrNameLst>
                                      </p:cBhvr>
                                      <p:tavLst>
                                        <p:tav tm="0">
                                          <p:val>
                                            <p:strVal val="#ppt_x"/>
                                          </p:val>
                                        </p:tav>
                                        <p:tav tm="100000">
                                          <p:val>
                                            <p:strVal val="#ppt_x"/>
                                          </p:val>
                                        </p:tav>
                                      </p:tavLst>
                                    </p:anim>
                                    <p:anim calcmode="lin" valueType="num">
                                      <p:cBhvr>
                                        <p:cTn id="68" dur="1000" fill="hold"/>
                                        <p:tgtEl>
                                          <p:spTgt spid="1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1000"/>
                                        <p:tgtEl>
                                          <p:spTgt spid="20"/>
                                        </p:tgtEl>
                                      </p:cBhvr>
                                    </p:animEffect>
                                    <p:anim calcmode="lin" valueType="num">
                                      <p:cBhvr>
                                        <p:cTn id="77" dur="1000" fill="hold"/>
                                        <p:tgtEl>
                                          <p:spTgt spid="20"/>
                                        </p:tgtEl>
                                        <p:attrNameLst>
                                          <p:attrName>ppt_x</p:attrName>
                                        </p:attrNameLst>
                                      </p:cBhvr>
                                      <p:tavLst>
                                        <p:tav tm="0">
                                          <p:val>
                                            <p:strVal val="#ppt_x"/>
                                          </p:val>
                                        </p:tav>
                                        <p:tav tm="100000">
                                          <p:val>
                                            <p:strVal val="#ppt_x"/>
                                          </p:val>
                                        </p:tav>
                                      </p:tavLst>
                                    </p:anim>
                                    <p:anim calcmode="lin" valueType="num">
                                      <p:cBhvr>
                                        <p:cTn id="78" dur="1000" fill="hold"/>
                                        <p:tgtEl>
                                          <p:spTgt spid="2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animBg="1"/>
      <p:bldP spid="13" grpId="0" animBg="1"/>
      <p:bldP spid="14" grpId="0" animBg="1"/>
      <p:bldP spid="15" grpId="0"/>
      <p:bldP spid="16" grpId="0"/>
      <p:bldP spid="17" grpId="0" animBg="1"/>
      <p:bldP spid="18" grpId="0" animBg="1"/>
      <p:bldP spid="19" grpId="0" animBg="1"/>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605200"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.1. Kết quả học tập</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98387227"/>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336214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605200"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.1. Kết quả học tập</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2369251465"/>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9940094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605200"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.1. Kết quả học tập</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1948380869"/>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9973919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832827"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.2. Kết quả rèn luyện</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3447592508"/>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244263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832827"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.2. Kết quả rèn luyện</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2927822822"/>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0653609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832827"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.2. Kết quả rèn luyện</a:t>
            </a:r>
            <a:endParaRPr lang="en-US" sz="2000" dirty="0">
              <a:cs typeface="Arial" panose="020B0604020202020204" pitchFamily="34" charset="0"/>
            </a:endParaRPr>
          </a:p>
        </p:txBody>
      </p:sp>
      <p:graphicFrame>
        <p:nvGraphicFramePr>
          <p:cNvPr id="7" name="Chart 6"/>
          <p:cNvGraphicFramePr/>
          <p:nvPr>
            <p:extLst>
              <p:ext uri="{D42A27DB-BD31-4B8C-83A1-F6EECF244321}">
                <p14:modId xmlns:p14="http://schemas.microsoft.com/office/powerpoint/2010/main" val="3901501099"/>
              </p:ext>
            </p:extLst>
          </p:nvPr>
        </p:nvGraphicFramePr>
        <p:xfrm>
          <a:off x="107504" y="1844824"/>
          <a:ext cx="8928992" cy="49030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585111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3" name="Rectangle 2"/>
          <p:cNvSpPr/>
          <p:nvPr/>
        </p:nvSpPr>
        <p:spPr>
          <a:xfrm>
            <a:off x="1254342" y="983049"/>
            <a:ext cx="6269986" cy="461665"/>
          </a:xfrm>
          <a:prstGeom prst="rect">
            <a:avLst/>
          </a:prstGeom>
        </p:spPr>
        <p:txBody>
          <a:bodyPr wrap="none">
            <a:spAutoFit/>
          </a:bodyPr>
          <a:lstStyle/>
          <a:p>
            <a:pPr marR="17780" algn="just">
              <a:spcBef>
                <a:spcPts val="600"/>
              </a:spcBef>
              <a:spcAft>
                <a:spcPts val="600"/>
              </a:spcAft>
            </a:pPr>
            <a:r>
              <a:rPr lang="en-US" sz="2400" b="1" dirty="0"/>
              <a:t>5. Kết quả học tập </a:t>
            </a:r>
            <a:r>
              <a:rPr lang="vi-VN" sz="2400" b="1" dirty="0"/>
              <a:t>và</a:t>
            </a:r>
            <a:r>
              <a:rPr lang="en-US" sz="2400" b="1" dirty="0"/>
              <a:t> rèn luyện của HSSV</a:t>
            </a:r>
            <a:endParaRPr lang="en-US" sz="2400" dirty="0">
              <a:effectLst/>
              <a:ea typeface="Times New Roman" panose="02020603050405020304" pitchFamily="18" charset="0"/>
              <a:cs typeface="Arial" panose="020B0604020202020204" pitchFamily="34" charset="0"/>
            </a:endParaRPr>
          </a:p>
        </p:txBody>
      </p:sp>
      <p:sp>
        <p:nvSpPr>
          <p:cNvPr id="2" name="Rectangle 1"/>
          <p:cNvSpPr/>
          <p:nvPr/>
        </p:nvSpPr>
        <p:spPr>
          <a:xfrm>
            <a:off x="1598070" y="1444714"/>
            <a:ext cx="2932213" cy="400110"/>
          </a:xfrm>
          <a:prstGeom prst="rect">
            <a:avLst/>
          </a:prstGeom>
        </p:spPr>
        <p:txBody>
          <a:bodyPr wrap="none">
            <a:spAutoFit/>
          </a:bodyPr>
          <a:lstStyle/>
          <a:p>
            <a:r>
              <a:rPr lang="en-US" sz="2000" b="1" dirty="0">
                <a:ea typeface="Times New Roman" panose="02020603050405020304" pitchFamily="18" charset="0"/>
                <a:cs typeface="Arial" panose="020B0604020202020204" pitchFamily="34" charset="0"/>
              </a:rPr>
              <a:t>5</a:t>
            </a:r>
            <a:r>
              <a:rPr lang="en-US" sz="2000" b="1" dirty="0">
                <a:effectLst/>
                <a:ea typeface="Times New Roman" panose="02020603050405020304" pitchFamily="18" charset="0"/>
                <a:cs typeface="Arial" panose="020B0604020202020204" pitchFamily="34" charset="0"/>
              </a:rPr>
              <a:t>.3. Kết quả tốt nghiệp</a:t>
            </a:r>
            <a:endParaRPr lang="en-US" sz="2000" dirty="0">
              <a:cs typeface="Arial" panose="020B0604020202020204" pitchFamily="34" charset="0"/>
            </a:endParaRPr>
          </a:p>
        </p:txBody>
      </p:sp>
      <p:graphicFrame>
        <p:nvGraphicFramePr>
          <p:cNvPr id="11" name="Chart 10"/>
          <p:cNvGraphicFramePr/>
          <p:nvPr>
            <p:extLst>
              <p:ext uri="{D42A27DB-BD31-4B8C-83A1-F6EECF244321}">
                <p14:modId xmlns:p14="http://schemas.microsoft.com/office/powerpoint/2010/main" val="479765190"/>
              </p:ext>
            </p:extLst>
          </p:nvPr>
        </p:nvGraphicFramePr>
        <p:xfrm>
          <a:off x="0" y="1844824"/>
          <a:ext cx="4714614" cy="264809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hart 11"/>
          <p:cNvGraphicFramePr/>
          <p:nvPr>
            <p:extLst>
              <p:ext uri="{D42A27DB-BD31-4B8C-83A1-F6EECF244321}">
                <p14:modId xmlns:p14="http://schemas.microsoft.com/office/powerpoint/2010/main" val="2155703357"/>
              </p:ext>
            </p:extLst>
          </p:nvPr>
        </p:nvGraphicFramePr>
        <p:xfrm>
          <a:off x="4456873" y="1844824"/>
          <a:ext cx="4714614" cy="26480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p:cNvGraphicFramePr/>
          <p:nvPr>
            <p:extLst>
              <p:ext uri="{D42A27DB-BD31-4B8C-83A1-F6EECF244321}">
                <p14:modId xmlns:p14="http://schemas.microsoft.com/office/powerpoint/2010/main" val="2122771716"/>
              </p:ext>
            </p:extLst>
          </p:nvPr>
        </p:nvGraphicFramePr>
        <p:xfrm>
          <a:off x="2016985" y="4227296"/>
          <a:ext cx="5395257" cy="26480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101489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2" grpId="0">
        <p:bldAsOne/>
      </p:bldGraphic>
      <p:bldGraphic spid="13"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9" name="Rectangle 8"/>
          <p:cNvSpPr/>
          <p:nvPr/>
        </p:nvSpPr>
        <p:spPr>
          <a:xfrm>
            <a:off x="906950" y="1012666"/>
            <a:ext cx="7265450" cy="400110"/>
          </a:xfrm>
          <a:prstGeom prst="rect">
            <a:avLst/>
          </a:prstGeom>
        </p:spPr>
        <p:txBody>
          <a:bodyPr wrap="none">
            <a:spAutoFit/>
          </a:bodyPr>
          <a:lstStyle/>
          <a:p>
            <a:pPr marR="17780" algn="just">
              <a:spcBef>
                <a:spcPts val="600"/>
              </a:spcBef>
              <a:spcAft>
                <a:spcPts val="600"/>
              </a:spcAft>
            </a:pPr>
            <a:r>
              <a:rPr lang="en-US" sz="2000" b="1" dirty="0"/>
              <a:t>6. Công </a:t>
            </a:r>
            <a:r>
              <a:rPr lang="vi-VN" sz="2000" b="1" dirty="0"/>
              <a:t>tác</a:t>
            </a:r>
            <a:r>
              <a:rPr lang="en-US" sz="2000" b="1" dirty="0"/>
              <a:t> HSSV và tỉ lệ HSSV có việc làm sau tốt nghiệp</a:t>
            </a:r>
            <a:endParaRPr lang="en-US" sz="2000" dirty="0">
              <a:effectLst/>
              <a:ea typeface="Times New Roman" panose="02020603050405020304" pitchFamily="18" charset="0"/>
              <a:cs typeface="Arial" panose="020B0604020202020204" pitchFamily="34" charset="0"/>
            </a:endParaRPr>
          </a:p>
        </p:txBody>
      </p:sp>
      <p:sp>
        <p:nvSpPr>
          <p:cNvPr id="10" name="Rectangle 9"/>
          <p:cNvSpPr/>
          <p:nvPr/>
        </p:nvSpPr>
        <p:spPr>
          <a:xfrm>
            <a:off x="1126952" y="1412776"/>
            <a:ext cx="2937022" cy="461665"/>
          </a:xfrm>
          <a:prstGeom prst="rect">
            <a:avLst/>
          </a:prstGeom>
        </p:spPr>
        <p:txBody>
          <a:bodyPr wrap="none">
            <a:spAutoFit/>
          </a:bodyPr>
          <a:lstStyle/>
          <a:p>
            <a:r>
              <a:rPr lang="en-US" sz="2400" b="1" dirty="0"/>
              <a:t>6.1 Công </a:t>
            </a:r>
            <a:r>
              <a:rPr lang="vi-VN" sz="2400" b="1" dirty="0"/>
              <a:t>tác</a:t>
            </a:r>
            <a:r>
              <a:rPr lang="en-US" sz="2400" b="1" dirty="0"/>
              <a:t> HSSV</a:t>
            </a:r>
            <a:endParaRPr lang="en-US" sz="2800" dirty="0">
              <a:cs typeface="Arial" panose="020B0604020202020204" pitchFamily="34" charset="0"/>
            </a:endParaRPr>
          </a:p>
        </p:txBody>
      </p:sp>
      <p:grpSp>
        <p:nvGrpSpPr>
          <p:cNvPr id="5" name="Group 29">
            <a:extLst>
              <a:ext uri="{FF2B5EF4-FFF2-40B4-BE49-F238E27FC236}">
                <a16:creationId xmlns:a16="http://schemas.microsoft.com/office/drawing/2014/main" id="{0F172FDD-5753-4B70-93B6-382A22C84085}"/>
              </a:ext>
            </a:extLst>
          </p:cNvPr>
          <p:cNvGrpSpPr>
            <a:grpSpLocks/>
          </p:cNvGrpSpPr>
          <p:nvPr/>
        </p:nvGrpSpPr>
        <p:grpSpPr bwMode="auto">
          <a:xfrm>
            <a:off x="323528" y="2028910"/>
            <a:ext cx="8568952" cy="4496434"/>
            <a:chOff x="1728" y="1920"/>
            <a:chExt cx="3264" cy="866"/>
          </a:xfrm>
        </p:grpSpPr>
        <p:grpSp>
          <p:nvGrpSpPr>
            <p:cNvPr id="6" name="Group 30">
              <a:extLst>
                <a:ext uri="{FF2B5EF4-FFF2-40B4-BE49-F238E27FC236}">
                  <a16:creationId xmlns:a16="http://schemas.microsoft.com/office/drawing/2014/main" id="{B5786316-7B79-4C77-8469-0CFB097EEB03}"/>
                </a:ext>
              </a:extLst>
            </p:cNvPr>
            <p:cNvGrpSpPr>
              <a:grpSpLocks/>
            </p:cNvGrpSpPr>
            <p:nvPr/>
          </p:nvGrpSpPr>
          <p:grpSpPr bwMode="auto">
            <a:xfrm>
              <a:off x="1728" y="1920"/>
              <a:ext cx="3264" cy="866"/>
              <a:chOff x="1728" y="1920"/>
              <a:chExt cx="3264" cy="866"/>
            </a:xfrm>
          </p:grpSpPr>
          <p:sp>
            <p:nvSpPr>
              <p:cNvPr id="11" name="AutoShape 31">
                <a:extLst>
                  <a:ext uri="{FF2B5EF4-FFF2-40B4-BE49-F238E27FC236}">
                    <a16:creationId xmlns:a16="http://schemas.microsoft.com/office/drawing/2014/main" id="{37D8A98B-CC4B-4AAE-AA68-96A457BB4C31}"/>
                  </a:ext>
                </a:extLst>
              </p:cNvPr>
              <p:cNvSpPr>
                <a:spLocks noChangeArrowheads="1"/>
              </p:cNvSpPr>
              <p:nvPr/>
            </p:nvSpPr>
            <p:spPr bwMode="gray">
              <a:xfrm>
                <a:off x="1728" y="1920"/>
                <a:ext cx="3264" cy="866"/>
              </a:xfrm>
              <a:prstGeom prst="roundRect">
                <a:avLst>
                  <a:gd name="adj" fmla="val 10889"/>
                </a:avLst>
              </a:prstGeom>
              <a:gradFill rotWithShape="1">
                <a:gsLst>
                  <a:gs pos="0">
                    <a:srgbClr val="CCECFF"/>
                  </a:gs>
                  <a:gs pos="50000">
                    <a:srgbClr val="CCECFF">
                      <a:gamma/>
                      <a:tint val="0"/>
                      <a:invGamma/>
                    </a:srgbClr>
                  </a:gs>
                  <a:gs pos="100000">
                    <a:srgbClr val="CCECFF"/>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12" name="Freeform 32">
                <a:extLst>
                  <a:ext uri="{FF2B5EF4-FFF2-40B4-BE49-F238E27FC236}">
                    <a16:creationId xmlns:a16="http://schemas.microsoft.com/office/drawing/2014/main" id="{E475D569-494F-4CD3-8027-83A00016EA05}"/>
                  </a:ext>
                </a:extLst>
              </p:cNvPr>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7" name="Text Box 33">
              <a:extLst>
                <a:ext uri="{FF2B5EF4-FFF2-40B4-BE49-F238E27FC236}">
                  <a16:creationId xmlns:a16="http://schemas.microsoft.com/office/drawing/2014/main" id="{1F8D1ADA-611A-49BC-B698-F6C498F5ADB8}"/>
                </a:ext>
              </a:extLst>
            </p:cNvPr>
            <p:cNvSpPr txBox="1">
              <a:spLocks noChangeArrowheads="1"/>
            </p:cNvSpPr>
            <p:nvPr/>
          </p:nvSpPr>
          <p:spPr bwMode="gray">
            <a:xfrm>
              <a:off x="1866" y="1956"/>
              <a:ext cx="3044" cy="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a:spcBef>
                  <a:spcPts val="600"/>
                </a:spcBef>
              </a:pPr>
              <a:r>
                <a:rPr lang="en-US" sz="2400"/>
                <a:t>- Thực hiện tốt cuộc vận động “Học tập và làm theo tấm gương đạo đức Hồ Chí Minh” ;</a:t>
              </a:r>
            </a:p>
            <a:p>
              <a:pPr algn="just">
                <a:spcBef>
                  <a:spcPts val="600"/>
                </a:spcBef>
              </a:pPr>
              <a:r>
                <a:rPr lang="en-US" sz="2400"/>
                <a:t>- Tổ chức đối thoại định kỳ giữa khoa – HSSV, giữa Ban Giám hiệu – HSSV;</a:t>
              </a:r>
            </a:p>
            <a:p>
              <a:pPr algn="just">
                <a:spcBef>
                  <a:spcPts val="600"/>
                </a:spcBef>
              </a:pPr>
              <a:r>
                <a:rPr lang="en-US" sz="2400"/>
                <a:t>- Đẩy mạnh công tác phát triển đảng trong HSSV; </a:t>
              </a:r>
            </a:p>
            <a:p>
              <a:pPr algn="just">
                <a:spcBef>
                  <a:spcPts val="600"/>
                </a:spcBef>
              </a:pPr>
              <a:r>
                <a:rPr lang="en-US" sz="2400"/>
                <a:t>- Tổ chức các câu lạc bộ đội nhóm tạo sân chơi lành mạnh cho HSSV và là cơ sở tham gia các hoạt động của các cấp;</a:t>
              </a:r>
            </a:p>
            <a:p>
              <a:pPr algn="just">
                <a:spcBef>
                  <a:spcPts val="600"/>
                </a:spcBef>
              </a:pPr>
              <a:r>
                <a:rPr lang="en-US" sz="2400"/>
                <a:t>- Tổ chức thi HSSV giỏi nghề cấp khoa để chọn nguồn, tổ chức bồi dưỡng tham dự</a:t>
              </a:r>
              <a:r>
                <a:rPr lang="es-ES" sz="2400"/>
                <a:t> kỳ thi HSSV giỏi các cấp;</a:t>
              </a:r>
              <a:endParaRPr lang="en-US" sz="2400"/>
            </a:p>
          </p:txBody>
        </p:sp>
      </p:grpSp>
    </p:spTree>
    <p:extLst>
      <p:ext uri="{BB962C8B-B14F-4D97-AF65-F5344CB8AC3E}">
        <p14:creationId xmlns:p14="http://schemas.microsoft.com/office/powerpoint/2010/main" val="99128918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9" name="Rectangle 8"/>
          <p:cNvSpPr/>
          <p:nvPr/>
        </p:nvSpPr>
        <p:spPr>
          <a:xfrm>
            <a:off x="906950" y="1012666"/>
            <a:ext cx="7265450" cy="400110"/>
          </a:xfrm>
          <a:prstGeom prst="rect">
            <a:avLst/>
          </a:prstGeom>
        </p:spPr>
        <p:txBody>
          <a:bodyPr wrap="none">
            <a:spAutoFit/>
          </a:bodyPr>
          <a:lstStyle/>
          <a:p>
            <a:pPr marR="17780" algn="just">
              <a:spcBef>
                <a:spcPts val="600"/>
              </a:spcBef>
              <a:spcAft>
                <a:spcPts val="600"/>
              </a:spcAft>
            </a:pPr>
            <a:r>
              <a:rPr lang="en-US" sz="2000" b="1" dirty="0"/>
              <a:t>6. Công </a:t>
            </a:r>
            <a:r>
              <a:rPr lang="vi-VN" sz="2000" b="1" dirty="0"/>
              <a:t>tác</a:t>
            </a:r>
            <a:r>
              <a:rPr lang="en-US" sz="2000" b="1" dirty="0"/>
              <a:t> HSSV và tỉ lệ HSSV có việc làm sau tốt nghiệp</a:t>
            </a:r>
            <a:endParaRPr lang="en-US" sz="2000" dirty="0">
              <a:effectLst/>
              <a:ea typeface="Times New Roman" panose="02020603050405020304" pitchFamily="18" charset="0"/>
              <a:cs typeface="Arial" panose="020B0604020202020204" pitchFamily="34" charset="0"/>
            </a:endParaRPr>
          </a:p>
        </p:txBody>
      </p:sp>
      <p:sp>
        <p:nvSpPr>
          <p:cNvPr id="10" name="Rectangle 9"/>
          <p:cNvSpPr/>
          <p:nvPr/>
        </p:nvSpPr>
        <p:spPr>
          <a:xfrm>
            <a:off x="1126952" y="1412776"/>
            <a:ext cx="4810932" cy="400110"/>
          </a:xfrm>
          <a:prstGeom prst="rect">
            <a:avLst/>
          </a:prstGeom>
        </p:spPr>
        <p:txBody>
          <a:bodyPr wrap="none">
            <a:spAutoFit/>
          </a:bodyPr>
          <a:lstStyle/>
          <a:p>
            <a:r>
              <a:rPr lang="en-US" b="1" dirty="0"/>
              <a:t>6.2 Công </a:t>
            </a:r>
            <a:r>
              <a:rPr lang="vi-VN" b="1" dirty="0"/>
              <a:t>tác</a:t>
            </a:r>
            <a:r>
              <a:rPr lang="en-US" b="1" dirty="0"/>
              <a:t> giới thiệu việc làm cho HSSV</a:t>
            </a:r>
            <a:endParaRPr lang="en-US" sz="2000" dirty="0">
              <a:cs typeface="Arial" panose="020B0604020202020204" pitchFamily="34" charset="0"/>
            </a:endParaRPr>
          </a:p>
        </p:txBody>
      </p:sp>
      <p:grpSp>
        <p:nvGrpSpPr>
          <p:cNvPr id="19" name="Group 19"/>
          <p:cNvGrpSpPr>
            <a:grpSpLocks/>
          </p:cNvGrpSpPr>
          <p:nvPr/>
        </p:nvGrpSpPr>
        <p:grpSpPr bwMode="auto">
          <a:xfrm>
            <a:off x="323528" y="1812886"/>
            <a:ext cx="7848872" cy="2047293"/>
            <a:chOff x="1728" y="1920"/>
            <a:chExt cx="3264" cy="866"/>
          </a:xfrm>
        </p:grpSpPr>
        <p:grpSp>
          <p:nvGrpSpPr>
            <p:cNvPr id="20" name="Group 20"/>
            <p:cNvGrpSpPr>
              <a:grpSpLocks/>
            </p:cNvGrpSpPr>
            <p:nvPr/>
          </p:nvGrpSpPr>
          <p:grpSpPr bwMode="auto">
            <a:xfrm>
              <a:off x="1728" y="1920"/>
              <a:ext cx="3264" cy="866"/>
              <a:chOff x="1728" y="1920"/>
              <a:chExt cx="3264" cy="866"/>
            </a:xfrm>
          </p:grpSpPr>
          <p:sp>
            <p:nvSpPr>
              <p:cNvPr id="22" name="AutoShape 21"/>
              <p:cNvSpPr>
                <a:spLocks noChangeArrowheads="1"/>
              </p:cNvSpPr>
              <p:nvPr/>
            </p:nvSpPr>
            <p:spPr bwMode="gray">
              <a:xfrm>
                <a:off x="1728" y="1920"/>
                <a:ext cx="3264" cy="866"/>
              </a:xfrm>
              <a:prstGeom prst="roundRect">
                <a:avLst>
                  <a:gd name="adj" fmla="val 10889"/>
                </a:avLst>
              </a:prstGeom>
              <a:gradFill rotWithShape="1">
                <a:gsLst>
                  <a:gs pos="0">
                    <a:srgbClr val="FBEBD1"/>
                  </a:gs>
                  <a:gs pos="50000">
                    <a:srgbClr val="FBEBD1">
                      <a:gamma/>
                      <a:tint val="0"/>
                      <a:invGamma/>
                    </a:srgbClr>
                  </a:gs>
                  <a:gs pos="100000">
                    <a:srgbClr val="FBEBD1"/>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23" name="Freeform 22"/>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21" name="Text Box 23"/>
            <p:cNvSpPr txBox="1">
              <a:spLocks noChangeArrowheads="1"/>
            </p:cNvSpPr>
            <p:nvPr/>
          </p:nvSpPr>
          <p:spPr bwMode="gray">
            <a:xfrm>
              <a:off x="1866" y="2089"/>
              <a:ext cx="3012" cy="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pPr>
              <a:r>
                <a:rPr lang="en-US" sz="2000" dirty="0"/>
                <a:t>- Tỉ lệ HSSV có việc làm ngay sau khi tốt nghiệp 75%, có việc làm đúng ngành</a:t>
              </a:r>
              <a:r>
                <a:rPr lang="es-ES" sz="2000" dirty="0"/>
                <a:t> đào tạo 70%.</a:t>
              </a:r>
              <a:endParaRPr lang="en-US" sz="2000" dirty="0"/>
            </a:p>
            <a:p>
              <a:pPr algn="just">
                <a:spcBef>
                  <a:spcPts val="600"/>
                </a:spcBef>
              </a:pPr>
              <a:r>
                <a:rPr lang="en-US" sz="2000" dirty="0"/>
                <a:t>- Tỉ lệ HSSV có việc làm sau khi tốt nghiệp 06 tháng 90%, có việc làm đúng ngành đào tạo 80%.</a:t>
              </a:r>
              <a:endParaRPr lang="en-US" altLang="en-US" sz="2000" dirty="0">
                <a:solidFill>
                  <a:srgbClr val="000000"/>
                </a:solidFill>
              </a:endParaRPr>
            </a:p>
          </p:txBody>
        </p:sp>
      </p:grpSp>
      <p:grpSp>
        <p:nvGrpSpPr>
          <p:cNvPr id="24" name="Group 29"/>
          <p:cNvGrpSpPr>
            <a:grpSpLocks/>
          </p:cNvGrpSpPr>
          <p:nvPr/>
        </p:nvGrpSpPr>
        <p:grpSpPr bwMode="auto">
          <a:xfrm>
            <a:off x="323528" y="4509120"/>
            <a:ext cx="7848872" cy="1800200"/>
            <a:chOff x="1728" y="1920"/>
            <a:chExt cx="3264" cy="866"/>
          </a:xfrm>
        </p:grpSpPr>
        <p:grpSp>
          <p:nvGrpSpPr>
            <p:cNvPr id="25" name="Group 30"/>
            <p:cNvGrpSpPr>
              <a:grpSpLocks/>
            </p:cNvGrpSpPr>
            <p:nvPr/>
          </p:nvGrpSpPr>
          <p:grpSpPr bwMode="auto">
            <a:xfrm>
              <a:off x="1728" y="1920"/>
              <a:ext cx="3264" cy="866"/>
              <a:chOff x="1728" y="1920"/>
              <a:chExt cx="3264" cy="866"/>
            </a:xfrm>
          </p:grpSpPr>
          <p:sp>
            <p:nvSpPr>
              <p:cNvPr id="27" name="AutoShape 31"/>
              <p:cNvSpPr>
                <a:spLocks noChangeArrowheads="1"/>
              </p:cNvSpPr>
              <p:nvPr/>
            </p:nvSpPr>
            <p:spPr bwMode="gray">
              <a:xfrm>
                <a:off x="1728" y="1920"/>
                <a:ext cx="3264" cy="866"/>
              </a:xfrm>
              <a:prstGeom prst="roundRect">
                <a:avLst>
                  <a:gd name="adj" fmla="val 10889"/>
                </a:avLst>
              </a:prstGeom>
              <a:gradFill rotWithShape="1">
                <a:gsLst>
                  <a:gs pos="0">
                    <a:srgbClr val="CCECFF"/>
                  </a:gs>
                  <a:gs pos="50000">
                    <a:srgbClr val="CCECFF">
                      <a:gamma/>
                      <a:tint val="0"/>
                      <a:invGamma/>
                    </a:srgbClr>
                  </a:gs>
                  <a:gs pos="100000">
                    <a:srgbClr val="CCECFF"/>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28" name="Freeform 32"/>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26" name="Text Box 33"/>
            <p:cNvSpPr txBox="1">
              <a:spLocks noChangeArrowheads="1"/>
            </p:cNvSpPr>
            <p:nvPr/>
          </p:nvSpPr>
          <p:spPr bwMode="gray">
            <a:xfrm>
              <a:off x="1866" y="2069"/>
              <a:ext cx="3012" cy="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spcBef>
                  <a:spcPts val="600"/>
                </a:spcBef>
              </a:pPr>
              <a:r>
                <a:rPr lang="en-US" sz="2000" dirty="0"/>
                <a:t>+ Đáp ứng, có thể sử dụng được ngay:	Chiếm tỉ lệ: 18,75 %</a:t>
              </a:r>
            </a:p>
            <a:p>
              <a:pPr>
                <a:spcBef>
                  <a:spcPts val="600"/>
                </a:spcBef>
              </a:pPr>
              <a:r>
                <a:rPr lang="en-US" sz="2000" dirty="0"/>
                <a:t>+ Cơ bản đáp ứng, phải đào tạo thêm:	Chiếm tỉ lệ: 71,88 %</a:t>
              </a:r>
            </a:p>
            <a:p>
              <a:pPr>
                <a:spcBef>
                  <a:spcPts val="600"/>
                </a:spcBef>
              </a:pPr>
              <a:r>
                <a:rPr lang="en-US" sz="2000" dirty="0"/>
                <a:t>+ Không đáp ứng:			Chiếm tỉ lệ: 09,37 %</a:t>
              </a:r>
            </a:p>
          </p:txBody>
        </p:sp>
      </p:grpSp>
    </p:spTree>
    <p:extLst>
      <p:ext uri="{BB962C8B-B14F-4D97-AF65-F5344CB8AC3E}">
        <p14:creationId xmlns:p14="http://schemas.microsoft.com/office/powerpoint/2010/main" val="65076330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15616" y="385500"/>
            <a:ext cx="4390946" cy="523220"/>
          </a:xfrm>
          <a:prstGeom prst="rect">
            <a:avLst/>
          </a:prstGeom>
        </p:spPr>
        <p:txBody>
          <a:bodyPr wrap="none">
            <a:spAutoFit/>
          </a:bodyPr>
          <a:lstStyle/>
          <a:p>
            <a:r>
              <a:rPr lang="en-US" sz="2800" b="1" dirty="0">
                <a:solidFill>
                  <a:srgbClr val="FFFF00"/>
                </a:solidFill>
                <a:effectLst/>
                <a:ea typeface="Times New Roman" panose="02020603050405020304" pitchFamily="18" charset="0"/>
                <a:cs typeface="Arial" panose="020B0604020202020204" pitchFamily="34" charset="0"/>
              </a:rPr>
              <a:t>II. KẾT QUẢ THỰC HIỆN </a:t>
            </a:r>
            <a:endParaRPr lang="en-US" sz="2800" dirty="0">
              <a:solidFill>
                <a:srgbClr val="FFFF00"/>
              </a:solidFill>
              <a:cs typeface="Arial" panose="020B0604020202020204" pitchFamily="34" charset="0"/>
            </a:endParaRPr>
          </a:p>
        </p:txBody>
      </p:sp>
      <p:sp>
        <p:nvSpPr>
          <p:cNvPr id="9" name="Rectangle 8"/>
          <p:cNvSpPr/>
          <p:nvPr/>
        </p:nvSpPr>
        <p:spPr>
          <a:xfrm>
            <a:off x="1115616" y="1114121"/>
            <a:ext cx="6606617" cy="461665"/>
          </a:xfrm>
          <a:prstGeom prst="rect">
            <a:avLst/>
          </a:prstGeom>
        </p:spPr>
        <p:txBody>
          <a:bodyPr wrap="none">
            <a:spAutoFit/>
          </a:bodyPr>
          <a:lstStyle/>
          <a:p>
            <a:pPr marR="17780" algn="just">
              <a:spcBef>
                <a:spcPts val="600"/>
              </a:spcBef>
              <a:spcAft>
                <a:spcPts val="600"/>
              </a:spcAft>
            </a:pPr>
            <a:r>
              <a:rPr lang="en-US" sz="2400" b="1" dirty="0"/>
              <a:t>7. Công tác </a:t>
            </a:r>
            <a:r>
              <a:rPr lang="vi-VN" sz="2400" b="1" dirty="0"/>
              <a:t>khảo</a:t>
            </a:r>
            <a:r>
              <a:rPr lang="en-US" sz="2400" b="1" dirty="0"/>
              <a:t> thí và đảm bảo chất lượng</a:t>
            </a:r>
            <a:endParaRPr lang="en-US" sz="2400" dirty="0">
              <a:effectLst/>
              <a:ea typeface="Times New Roman" panose="02020603050405020304" pitchFamily="18" charset="0"/>
              <a:cs typeface="Arial" panose="020B0604020202020204" pitchFamily="34" charset="0"/>
            </a:endParaRPr>
          </a:p>
        </p:txBody>
      </p:sp>
      <p:grpSp>
        <p:nvGrpSpPr>
          <p:cNvPr id="19" name="Group 19"/>
          <p:cNvGrpSpPr>
            <a:grpSpLocks/>
          </p:cNvGrpSpPr>
          <p:nvPr/>
        </p:nvGrpSpPr>
        <p:grpSpPr bwMode="auto">
          <a:xfrm>
            <a:off x="323528" y="1812887"/>
            <a:ext cx="7848872" cy="3560305"/>
            <a:chOff x="1728" y="1920"/>
            <a:chExt cx="3264" cy="1506"/>
          </a:xfrm>
        </p:grpSpPr>
        <p:grpSp>
          <p:nvGrpSpPr>
            <p:cNvPr id="20" name="Group 20"/>
            <p:cNvGrpSpPr>
              <a:grpSpLocks/>
            </p:cNvGrpSpPr>
            <p:nvPr/>
          </p:nvGrpSpPr>
          <p:grpSpPr bwMode="auto">
            <a:xfrm>
              <a:off x="1728" y="1920"/>
              <a:ext cx="3264" cy="1506"/>
              <a:chOff x="1728" y="1920"/>
              <a:chExt cx="3264" cy="1506"/>
            </a:xfrm>
          </p:grpSpPr>
          <p:sp>
            <p:nvSpPr>
              <p:cNvPr id="22" name="AutoShape 21"/>
              <p:cNvSpPr>
                <a:spLocks noChangeArrowheads="1"/>
              </p:cNvSpPr>
              <p:nvPr/>
            </p:nvSpPr>
            <p:spPr bwMode="gray">
              <a:xfrm>
                <a:off x="1728" y="1920"/>
                <a:ext cx="3264" cy="1506"/>
              </a:xfrm>
              <a:prstGeom prst="roundRect">
                <a:avLst>
                  <a:gd name="adj" fmla="val 10889"/>
                </a:avLst>
              </a:prstGeom>
              <a:gradFill rotWithShape="1">
                <a:gsLst>
                  <a:gs pos="0">
                    <a:srgbClr val="FBEBD1"/>
                  </a:gs>
                  <a:gs pos="50000">
                    <a:srgbClr val="FBEBD1">
                      <a:gamma/>
                      <a:tint val="0"/>
                      <a:invGamma/>
                    </a:srgbClr>
                  </a:gs>
                  <a:gs pos="100000">
                    <a:srgbClr val="FBEBD1"/>
                  </a:gs>
                </a:gsLst>
                <a:lin ang="5400000" scaled="1"/>
              </a:gradFill>
              <a:ln w="38100">
                <a:solidFill>
                  <a:srgbClr val="FFFFFF"/>
                </a:solidFill>
                <a:round/>
                <a:headEnd/>
                <a:tailEnd/>
              </a:ln>
              <a:effectLst>
                <a:outerShdw dist="107763" dir="2700000" algn="ctr" rotWithShape="0">
                  <a:schemeClr val="bg2">
                    <a:alpha val="50000"/>
                  </a:schemeClr>
                </a:outerShdw>
              </a:effectLst>
            </p:spPr>
            <p:txBody>
              <a:bodyPr wrap="none" anchor="ctr"/>
              <a:lstStyle/>
              <a:p>
                <a:endParaRPr lang="en-US"/>
              </a:p>
            </p:txBody>
          </p:sp>
          <p:sp>
            <p:nvSpPr>
              <p:cNvPr id="23" name="Freeform 22"/>
              <p:cNvSpPr>
                <a:spLocks/>
              </p:cNvSpPr>
              <p:nvPr/>
            </p:nvSpPr>
            <p:spPr bwMode="gray">
              <a:xfrm>
                <a:off x="1776" y="196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21" name="Text Box 23"/>
            <p:cNvSpPr txBox="1">
              <a:spLocks noChangeArrowheads="1"/>
            </p:cNvSpPr>
            <p:nvPr/>
          </p:nvSpPr>
          <p:spPr bwMode="gray">
            <a:xfrm>
              <a:off x="1857" y="2165"/>
              <a:ext cx="3012" cy="1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pPr>
              <a:r>
                <a:rPr lang="en-US" sz="2000" dirty="0"/>
                <a:t>- Đã tập hợp được 347 đề thi trắc nghiệm và 709 đề thi tự luận dạng file word để bổ sung vào ngân hàng đề thi của trường.</a:t>
              </a:r>
            </a:p>
            <a:p>
              <a:pPr algn="just">
                <a:spcBef>
                  <a:spcPts val="600"/>
                </a:spcBef>
              </a:pPr>
              <a:r>
                <a:rPr lang="en-US" sz="2000" dirty="0"/>
                <a:t>- Đã tập hợp được 17 bộ ngân hàng đề thi tốt nghiệp lý thuyết và thực hành cho bậc cao đẳng nghề và trung cấp nghề.</a:t>
              </a:r>
            </a:p>
            <a:p>
              <a:pPr algn="just">
                <a:spcBef>
                  <a:spcPts val="600"/>
                </a:spcBef>
              </a:pPr>
              <a:r>
                <a:rPr lang="en-US" sz="2000" dirty="0"/>
                <a:t>- </a:t>
              </a:r>
              <a:r>
                <a:rPr lang="pt-BR" sz="2000" dirty="0"/>
                <a:t>Đã nhập 11 bộ câu hỏi thi vào phần mềm PMT-EMS tổ chức thi trắc nghiệm online và 118 bộ câu hỏi thi vào phần mềm biên soạn offline.</a:t>
              </a:r>
              <a:endParaRPr lang="en-US" altLang="en-US" sz="2000" dirty="0">
                <a:solidFill>
                  <a:srgbClr val="000000"/>
                </a:solidFill>
              </a:endParaRPr>
            </a:p>
          </p:txBody>
        </p:sp>
      </p:grpSp>
    </p:spTree>
    <p:extLst>
      <p:ext uri="{BB962C8B-B14F-4D97-AF65-F5344CB8AC3E}">
        <p14:creationId xmlns:p14="http://schemas.microsoft.com/office/powerpoint/2010/main" val="416523352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4AA823-2490-4B6E-91AC-2A334E07F9ED}"/>
              </a:ext>
            </a:extLst>
          </p:cNvPr>
          <p:cNvSpPr/>
          <p:nvPr/>
        </p:nvSpPr>
        <p:spPr>
          <a:xfrm>
            <a:off x="1547664" y="2492896"/>
            <a:ext cx="6612708" cy="1754326"/>
          </a:xfrm>
          <a:prstGeom prst="rect">
            <a:avLst/>
          </a:prstGeom>
        </p:spPr>
        <p:txBody>
          <a:bodyPr wrap="none">
            <a:spAutoFit/>
          </a:bodyPr>
          <a:lstStyle/>
          <a:p>
            <a:pPr algn="ctr"/>
            <a:r>
              <a:rPr lang="en-US" sz="3600" b="1">
                <a:solidFill>
                  <a:srgbClr val="FF0000"/>
                </a:solidFill>
              </a:rPr>
              <a:t>PHẦN B</a:t>
            </a:r>
          </a:p>
          <a:p>
            <a:pPr algn="ctr"/>
            <a:r>
              <a:rPr lang="en-US" sz="3600" b="1">
                <a:solidFill>
                  <a:srgbClr val="FF0000"/>
                </a:solidFill>
              </a:rPr>
              <a:t>PHƯƠNG </a:t>
            </a:r>
            <a:r>
              <a:rPr lang="en-US" sz="3600" b="1" dirty="0">
                <a:solidFill>
                  <a:srgbClr val="FF0000"/>
                </a:solidFill>
              </a:rPr>
              <a:t>HƯỚNG </a:t>
            </a:r>
            <a:r>
              <a:rPr lang="en-US" sz="3600" b="1">
                <a:solidFill>
                  <a:srgbClr val="FF0000"/>
                </a:solidFill>
              </a:rPr>
              <a:t>NHIỆM VỤ</a:t>
            </a:r>
          </a:p>
          <a:p>
            <a:pPr algn="ctr"/>
            <a:r>
              <a:rPr lang="en-US" sz="3600" b="1">
                <a:solidFill>
                  <a:srgbClr val="FF0000"/>
                </a:solidFill>
              </a:rPr>
              <a:t>GIAI </a:t>
            </a:r>
            <a:r>
              <a:rPr lang="en-US" sz="3600" b="1" dirty="0">
                <a:solidFill>
                  <a:srgbClr val="FF0000"/>
                </a:solidFill>
              </a:rPr>
              <a:t>ĐOẠN 2018 – 2020</a:t>
            </a:r>
            <a:endParaRPr lang="en-US" sz="3600" dirty="0">
              <a:solidFill>
                <a:srgbClr val="FF0000"/>
              </a:solidFill>
            </a:endParaRPr>
          </a:p>
        </p:txBody>
      </p:sp>
    </p:spTree>
    <p:extLst>
      <p:ext uri="{BB962C8B-B14F-4D97-AF65-F5344CB8AC3E}">
        <p14:creationId xmlns:p14="http://schemas.microsoft.com/office/powerpoint/2010/main" val="1428428243"/>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F04D74-0269-480B-9D45-93E3F5606F61}"/>
              </a:ext>
            </a:extLst>
          </p:cNvPr>
          <p:cNvSpPr/>
          <p:nvPr/>
        </p:nvSpPr>
        <p:spPr>
          <a:xfrm>
            <a:off x="1224383" y="404664"/>
            <a:ext cx="5291833" cy="523220"/>
          </a:xfrm>
          <a:prstGeom prst="rect">
            <a:avLst/>
          </a:prstGeom>
          <a:noFill/>
        </p:spPr>
        <p:txBody>
          <a:bodyPr wrap="none" lIns="91440" tIns="45720" rIns="91440" bIns="45720">
            <a:spAutoFit/>
          </a:bodyPr>
          <a:lstStyle/>
          <a:p>
            <a:pPr algn="ctr"/>
            <a:r>
              <a:rPr lang="en-US" sz="2800" b="1">
                <a:solidFill>
                  <a:srgbClr val="FFFF00"/>
                </a:solidFill>
              </a:rPr>
              <a:t>1. Công tác chính trị tư tưởng</a:t>
            </a:r>
            <a:endParaRPr lang="en-US" sz="2800" b="0" cap="none" spc="0">
              <a:ln w="0"/>
              <a:solidFill>
                <a:srgbClr val="FFFF0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1ED22DB2-6E24-4028-965C-A01684F97208}"/>
              </a:ext>
            </a:extLst>
          </p:cNvPr>
          <p:cNvSpPr/>
          <p:nvPr/>
        </p:nvSpPr>
        <p:spPr>
          <a:xfrm>
            <a:off x="251520" y="1412776"/>
            <a:ext cx="8640960" cy="4752528"/>
          </a:xfrm>
          <a:prstGeom prst="rect">
            <a:avLst/>
          </a:prstGeom>
          <a:solidFill>
            <a:schemeClr val="accent1">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251520" y="1556792"/>
            <a:ext cx="8496944" cy="4385816"/>
          </a:xfrm>
          <a:prstGeom prst="rect">
            <a:avLst/>
          </a:prstGeom>
        </p:spPr>
        <p:txBody>
          <a:bodyPr wrap="square">
            <a:spAutoFit/>
          </a:bodyPr>
          <a:lstStyle/>
          <a:p>
            <a:pPr marL="0" marR="32385" indent="360045" algn="just">
              <a:spcBef>
                <a:spcPts val="600"/>
              </a:spcBef>
              <a:spcAft>
                <a:spcPts val="0"/>
              </a:spcAft>
            </a:pPr>
            <a:r>
              <a:rPr lang="pt-BR" sz="2400">
                <a:ea typeface="Times New Roman" panose="02020603050405020304" pitchFamily="18" charset="0"/>
                <a:cs typeface="Arial" panose="020B0604020202020204" pitchFamily="34" charset="0"/>
              </a:rPr>
              <a:t>- Tiếp tục nâng cao hiệu quả công tác giáo dục chính trị tư tưởng, tổ chức triển khai thực hiện tốt các cuộc vận động của Ngành;</a:t>
            </a:r>
            <a:endParaRPr lang="en-US" sz="2400">
              <a:ea typeface="Times New Roman" panose="02020603050405020304" pitchFamily="18" charset="0"/>
              <a:cs typeface="Arial" panose="020B0604020202020204" pitchFamily="34" charset="0"/>
            </a:endParaRPr>
          </a:p>
          <a:p>
            <a:pPr marL="0" marR="32385" indent="360045" algn="just">
              <a:spcBef>
                <a:spcPts val="600"/>
              </a:spcBef>
              <a:spcAft>
                <a:spcPts val="0"/>
              </a:spcAft>
            </a:pPr>
            <a:r>
              <a:rPr lang="pt-BR" sz="2400">
                <a:ea typeface="Times New Roman" panose="02020603050405020304" pitchFamily="18" charset="0"/>
                <a:cs typeface="Arial" panose="020B0604020202020204" pitchFamily="34" charset="0"/>
              </a:rPr>
              <a:t>- Tiếp tục triển khai chủ trương “Đổi mới toàn diện Nhà trường”, nâng cao chất lượng công tác phổ biến, giáo dục pháp luật cho CB-GV-NV và HSSV trong toàn trường. </a:t>
            </a:r>
            <a:endParaRPr lang="en-US" sz="2400">
              <a:ea typeface="Times New Roman" panose="02020603050405020304" pitchFamily="18" charset="0"/>
              <a:cs typeface="Arial" panose="020B0604020202020204" pitchFamily="34" charset="0"/>
            </a:endParaRPr>
          </a:p>
          <a:p>
            <a:pPr marL="0" marR="32385" indent="360045" algn="just">
              <a:spcBef>
                <a:spcPts val="600"/>
              </a:spcBef>
              <a:spcAft>
                <a:spcPts val="0"/>
              </a:spcAft>
            </a:pPr>
            <a:r>
              <a:rPr lang="pt-BR" sz="2400">
                <a:ea typeface="Times New Roman" panose="02020603050405020304" pitchFamily="18" charset="0"/>
                <a:cs typeface="Arial" panose="020B0604020202020204" pitchFamily="34" charset="0"/>
              </a:rPr>
              <a:t>- Tiếp tục nâng cao chất lượng hoạt động Công đoàn, Đoàn Thanh niên, Hội Sinh viên trong nhà trường.</a:t>
            </a:r>
          </a:p>
          <a:p>
            <a:pPr marL="0" marR="32385" indent="360045" algn="just">
              <a:spcBef>
                <a:spcPts val="600"/>
              </a:spcBef>
              <a:spcAft>
                <a:spcPts val="0"/>
              </a:spcAft>
            </a:pPr>
            <a:r>
              <a:rPr lang="pt-BR" sz="2400">
                <a:ea typeface="Times New Roman" panose="02020603050405020304" pitchFamily="18" charset="0"/>
                <a:cs typeface="Arial" panose="020B0604020202020204" pitchFamily="34" charset="0"/>
              </a:rPr>
              <a:t>- Đoàn Thanh niên và Hội Sinh viên chú trọng tuyên truyền, phát huy truyền thống hiếu học, lao động sáng tạo; tăng cường giáo dục lý tưởng sống, kỹ năng sống cho HSSV</a:t>
            </a:r>
            <a:endParaRPr lang="en-US" sz="2400">
              <a:cs typeface="Arial" panose="020B0604020202020204" pitchFamily="34" charset="0"/>
            </a:endParaRPr>
          </a:p>
        </p:txBody>
      </p:sp>
    </p:spTree>
    <p:extLst>
      <p:ext uri="{BB962C8B-B14F-4D97-AF65-F5344CB8AC3E}">
        <p14:creationId xmlns:p14="http://schemas.microsoft.com/office/powerpoint/2010/main" val="2625784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F04D74-0269-480B-9D45-93E3F5606F61}"/>
              </a:ext>
            </a:extLst>
          </p:cNvPr>
          <p:cNvSpPr/>
          <p:nvPr/>
        </p:nvSpPr>
        <p:spPr>
          <a:xfrm>
            <a:off x="973974" y="404664"/>
            <a:ext cx="7992893" cy="446276"/>
          </a:xfrm>
          <a:prstGeom prst="rect">
            <a:avLst/>
          </a:prstGeom>
          <a:noFill/>
        </p:spPr>
        <p:txBody>
          <a:bodyPr wrap="none" lIns="91440" tIns="45720" rIns="91440" bIns="45720">
            <a:spAutoFit/>
          </a:bodyPr>
          <a:lstStyle/>
          <a:p>
            <a:pPr algn="ctr"/>
            <a:r>
              <a:rPr lang="en-US" sz="2300" b="1">
                <a:solidFill>
                  <a:srgbClr val="FFFF00"/>
                </a:solidFill>
              </a:rPr>
              <a:t>2. Nâng cao chất lượng và hiệu quả giáo dục và đào tạo</a:t>
            </a:r>
            <a:endParaRPr lang="en-US" sz="2300" b="0" cap="none" spc="0">
              <a:ln w="0"/>
              <a:solidFill>
                <a:srgbClr val="FFFF0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1ED22DB2-6E24-4028-965C-A01684F97208}"/>
              </a:ext>
            </a:extLst>
          </p:cNvPr>
          <p:cNvSpPr/>
          <p:nvPr/>
        </p:nvSpPr>
        <p:spPr>
          <a:xfrm>
            <a:off x="251520" y="1412776"/>
            <a:ext cx="8640960" cy="5040560"/>
          </a:xfrm>
          <a:prstGeom prst="rect">
            <a:avLst/>
          </a:prstGeom>
          <a:solidFill>
            <a:schemeClr val="accent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251520" y="1556792"/>
            <a:ext cx="8496944" cy="4755148"/>
          </a:xfrm>
          <a:prstGeom prst="rect">
            <a:avLst/>
          </a:prstGeom>
        </p:spPr>
        <p:txBody>
          <a:bodyPr wrap="square">
            <a:spAutoFit/>
          </a:bodyPr>
          <a:lstStyle/>
          <a:p>
            <a:pPr algn="just">
              <a:spcBef>
                <a:spcPts val="600"/>
              </a:spcBef>
            </a:pPr>
            <a:r>
              <a:rPr lang="pt-BR" sz="2400"/>
              <a:t>- Nhà trường xây dựng kế hoạch năm học cụ thể và chi tiết, phù hợp với lộ trình của kế hoạch chiến lược phát triển của Nhà trường giai đoạn 2015 – 2020</a:t>
            </a:r>
            <a:endParaRPr lang="en-US" sz="2400"/>
          </a:p>
          <a:p>
            <a:pPr algn="just">
              <a:spcBef>
                <a:spcPts val="600"/>
              </a:spcBef>
            </a:pPr>
            <a:r>
              <a:rPr lang="pt-BR" sz="2400"/>
              <a:t>- Triển khai thực hiện các giải pháp nhằm tăng tỷ lệ HSSV khá giỏi, giảm tỷ lệ HSSV yếu kém, khắc phục tình trạng HSSV bỏ học</a:t>
            </a:r>
            <a:endParaRPr lang="en-US" sz="2400"/>
          </a:p>
          <a:p>
            <a:pPr algn="just">
              <a:spcBef>
                <a:spcPts val="600"/>
              </a:spcBef>
            </a:pPr>
            <a:r>
              <a:rPr lang="pt-BR" sz="2400"/>
              <a:t>- Vận hành các chương trình đào tạo theo phương pháp tiếp cận CIDO đáp ứng chuẩn đầu ra của của cấp môn học và cấp chương trình đào tạo.</a:t>
            </a:r>
            <a:endParaRPr lang="en-US" sz="2400"/>
          </a:p>
          <a:p>
            <a:pPr algn="just">
              <a:spcBef>
                <a:spcPts val="600"/>
              </a:spcBef>
            </a:pPr>
            <a:r>
              <a:rPr lang="pt-BR" sz="2400"/>
              <a:t>- Đào tạo cao đẳng, trung cấp gắn với nhu cầu của xã hội, tích cực hướng nghiệp phân luồng học sinh sau khi tốt nghiệp trung học cơ sở.</a:t>
            </a:r>
            <a:endParaRPr lang="en-US" sz="2400"/>
          </a:p>
        </p:txBody>
      </p:sp>
    </p:spTree>
    <p:extLst>
      <p:ext uri="{BB962C8B-B14F-4D97-AF65-F5344CB8AC3E}">
        <p14:creationId xmlns:p14="http://schemas.microsoft.com/office/powerpoint/2010/main" val="199193985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F04D74-0269-480B-9D45-93E3F5606F61}"/>
              </a:ext>
            </a:extLst>
          </p:cNvPr>
          <p:cNvSpPr/>
          <p:nvPr/>
        </p:nvSpPr>
        <p:spPr>
          <a:xfrm>
            <a:off x="1011543" y="404664"/>
            <a:ext cx="8024953" cy="446276"/>
          </a:xfrm>
          <a:prstGeom prst="rect">
            <a:avLst/>
          </a:prstGeom>
          <a:noFill/>
        </p:spPr>
        <p:txBody>
          <a:bodyPr wrap="none" lIns="91440" tIns="45720" rIns="91440" bIns="45720">
            <a:spAutoFit/>
          </a:bodyPr>
          <a:lstStyle/>
          <a:p>
            <a:pPr algn="ctr"/>
            <a:r>
              <a:rPr lang="en-US" sz="2300" b="1">
                <a:solidFill>
                  <a:srgbClr val="FFFF00"/>
                </a:solidFill>
              </a:rPr>
              <a:t>3. Tiếp tục đổi mới công tác quản lý giáo dục và đào tạo</a:t>
            </a:r>
            <a:endParaRPr lang="en-US" sz="2300" b="0" cap="none" spc="0">
              <a:ln w="0"/>
              <a:solidFill>
                <a:srgbClr val="FFFF0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1ED22DB2-6E24-4028-965C-A01684F97208}"/>
              </a:ext>
            </a:extLst>
          </p:cNvPr>
          <p:cNvSpPr/>
          <p:nvPr/>
        </p:nvSpPr>
        <p:spPr>
          <a:xfrm>
            <a:off x="251520" y="1772816"/>
            <a:ext cx="8640960" cy="2736304"/>
          </a:xfrm>
          <a:prstGeom prst="rect">
            <a:avLst/>
          </a:prstGeom>
          <a:solidFill>
            <a:schemeClr val="accent4">
              <a:lumMod val="10000"/>
              <a:lumOff val="9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431540" y="2060848"/>
            <a:ext cx="8280920" cy="2246769"/>
          </a:xfrm>
          <a:prstGeom prst="rect">
            <a:avLst/>
          </a:prstGeom>
        </p:spPr>
        <p:txBody>
          <a:bodyPr wrap="square">
            <a:spAutoFit/>
          </a:bodyPr>
          <a:lstStyle/>
          <a:p>
            <a:pPr algn="just">
              <a:spcBef>
                <a:spcPts val="1200"/>
              </a:spcBef>
            </a:pPr>
            <a:r>
              <a:rPr lang="pt-BR" sz="2400"/>
              <a:t>- Xây dựng Kế hoạch công tác thanh tra nội bộ năm học;</a:t>
            </a:r>
            <a:endParaRPr lang="en-US" sz="2400"/>
          </a:p>
          <a:p>
            <a:pPr algn="just">
              <a:spcBef>
                <a:spcPts val="1200"/>
              </a:spcBef>
            </a:pPr>
            <a:r>
              <a:rPr lang="pt-BR" sz="2400"/>
              <a:t>- Tiếp tục triển khai thực hiện nghiêm túc quy chế về công khai đối với cơ sở GD. </a:t>
            </a:r>
            <a:endParaRPr lang="en-US" sz="2400"/>
          </a:p>
          <a:p>
            <a:pPr algn="just">
              <a:spcBef>
                <a:spcPts val="1200"/>
              </a:spcBef>
            </a:pPr>
            <a:r>
              <a:rPr lang="pt-BR" sz="2400"/>
              <a:t>- Khai thác và sử dụng hiệu quả phần mềm quản lý đào tạo.</a:t>
            </a:r>
            <a:endParaRPr lang="en-US" sz="2400"/>
          </a:p>
        </p:txBody>
      </p:sp>
    </p:spTree>
    <p:extLst>
      <p:ext uri="{BB962C8B-B14F-4D97-AF65-F5344CB8AC3E}">
        <p14:creationId xmlns:p14="http://schemas.microsoft.com/office/powerpoint/2010/main" val="79917618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ED22DB2-6E24-4028-965C-A01684F97208}"/>
              </a:ext>
            </a:extLst>
          </p:cNvPr>
          <p:cNvSpPr/>
          <p:nvPr/>
        </p:nvSpPr>
        <p:spPr>
          <a:xfrm>
            <a:off x="251520" y="1700808"/>
            <a:ext cx="8640960" cy="4104456"/>
          </a:xfrm>
          <a:prstGeom prst="rect">
            <a:avLst/>
          </a:prstGeom>
          <a:solidFill>
            <a:schemeClr val="accent6">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251520" y="1844824"/>
            <a:ext cx="8496944" cy="3785652"/>
          </a:xfrm>
          <a:prstGeom prst="rect">
            <a:avLst/>
          </a:prstGeom>
        </p:spPr>
        <p:txBody>
          <a:bodyPr wrap="square">
            <a:spAutoFit/>
          </a:bodyPr>
          <a:lstStyle/>
          <a:p>
            <a:pPr algn="just"/>
            <a:r>
              <a:rPr lang="pt-BR" sz="2400"/>
              <a:t>- Tăng cường công tác xây dựng, thực hiện quy hoạch đội ngũ nhà giáo và cán bộ quản lý.</a:t>
            </a:r>
            <a:endParaRPr lang="en-US" sz="2400"/>
          </a:p>
          <a:p>
            <a:pPr algn="just"/>
            <a:r>
              <a:rPr lang="pt-BR" sz="2400"/>
              <a:t>- Xây dựng đội ngũ cán bộ giảng dạy, cán bộ quản lý và nhân viên có chuyên môn cao, đạo đức tốt, đoàn kết và gắn bó với trường.</a:t>
            </a:r>
            <a:endParaRPr lang="en-US" sz="2400"/>
          </a:p>
          <a:p>
            <a:pPr algn="just"/>
            <a:r>
              <a:rPr lang="pt-BR" sz="2400"/>
              <a:t>- Thực hiện các thủ tục để cán bộ viên chức hưởng chế độ khuyến khích học tập nâng cao trình độ theo quy định của ngành và của trường.</a:t>
            </a:r>
            <a:endParaRPr lang="en-US" sz="2400"/>
          </a:p>
          <a:p>
            <a:pPr algn="just"/>
            <a:r>
              <a:rPr lang="pt-BR" sz="2400"/>
              <a:t>- Tổ chức bồi dưỡng, nâng cao trình độ chuyên môn, nghiệp vụ cho CB-GV-NV.</a:t>
            </a:r>
            <a:endParaRPr lang="en-US" sz="2400"/>
          </a:p>
        </p:txBody>
      </p:sp>
      <p:sp>
        <p:nvSpPr>
          <p:cNvPr id="2" name="Rectangle 1">
            <a:extLst>
              <a:ext uri="{FF2B5EF4-FFF2-40B4-BE49-F238E27FC236}">
                <a16:creationId xmlns:a16="http://schemas.microsoft.com/office/drawing/2014/main" id="{28197E2D-529E-4757-B45B-D85A00B08056}"/>
              </a:ext>
            </a:extLst>
          </p:cNvPr>
          <p:cNvSpPr/>
          <p:nvPr/>
        </p:nvSpPr>
        <p:spPr>
          <a:xfrm>
            <a:off x="1043609" y="188640"/>
            <a:ext cx="8100392" cy="93610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2617D2A-BE3F-4DF5-9920-FB80AAF274AD}"/>
              </a:ext>
            </a:extLst>
          </p:cNvPr>
          <p:cNvSpPr/>
          <p:nvPr/>
        </p:nvSpPr>
        <p:spPr>
          <a:xfrm>
            <a:off x="1192737" y="302749"/>
            <a:ext cx="7802136" cy="707886"/>
          </a:xfrm>
          <a:prstGeom prst="rect">
            <a:avLst/>
          </a:prstGeom>
          <a:noFill/>
        </p:spPr>
        <p:txBody>
          <a:bodyPr wrap="none" lIns="91440" tIns="45720" rIns="91440" bIns="45720">
            <a:spAutoFit/>
          </a:bodyPr>
          <a:lstStyle/>
          <a:p>
            <a:pPr algn="ctr"/>
            <a:r>
              <a:rPr lang="en-US" sz="2000" b="1">
                <a:solidFill>
                  <a:srgbClr val="FFFF00"/>
                </a:solidFill>
              </a:rPr>
              <a:t>4. Đẩy mạnh công tác bồi dưỡng nâng cao chất lượng đội ngũ</a:t>
            </a:r>
          </a:p>
          <a:p>
            <a:r>
              <a:rPr lang="en-US" sz="2000" b="1">
                <a:solidFill>
                  <a:srgbClr val="FFFF00"/>
                </a:solidFill>
              </a:rPr>
              <a:t>cán bộ quản lý, giảng viên, giáo viên, nhân viên</a:t>
            </a:r>
            <a:endParaRPr lang="en-US" sz="2000" b="0" cap="none" spc="0">
              <a:ln w="0"/>
              <a:solidFill>
                <a:srgbClr val="FFFF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7333465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F04D74-0269-480B-9D45-93E3F5606F61}"/>
              </a:ext>
            </a:extLst>
          </p:cNvPr>
          <p:cNvSpPr/>
          <p:nvPr/>
        </p:nvSpPr>
        <p:spPr>
          <a:xfrm>
            <a:off x="1115616" y="404664"/>
            <a:ext cx="7063152" cy="461665"/>
          </a:xfrm>
          <a:prstGeom prst="rect">
            <a:avLst/>
          </a:prstGeom>
          <a:noFill/>
        </p:spPr>
        <p:txBody>
          <a:bodyPr wrap="none" lIns="91440" tIns="45720" rIns="91440" bIns="45720">
            <a:spAutoFit/>
          </a:bodyPr>
          <a:lstStyle/>
          <a:p>
            <a:pPr algn="ctr"/>
            <a:r>
              <a:rPr lang="en-US" sz="2400" b="1">
                <a:solidFill>
                  <a:srgbClr val="FFFF00"/>
                </a:solidFill>
              </a:rPr>
              <a:t>5. Tăng cường đầu tư phát triển cơ sở vật chất</a:t>
            </a:r>
            <a:endParaRPr lang="en-US" sz="2400" b="0" cap="none" spc="0">
              <a:ln w="0"/>
              <a:solidFill>
                <a:srgbClr val="FFFF0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1ED22DB2-6E24-4028-965C-A01684F97208}"/>
              </a:ext>
            </a:extLst>
          </p:cNvPr>
          <p:cNvSpPr/>
          <p:nvPr/>
        </p:nvSpPr>
        <p:spPr>
          <a:xfrm>
            <a:off x="251520" y="1628800"/>
            <a:ext cx="8640960" cy="4032448"/>
          </a:xfrm>
          <a:prstGeom prst="rect">
            <a:avLst/>
          </a:prstGeom>
          <a:solidFill>
            <a:schemeClr val="accent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251520" y="1772816"/>
            <a:ext cx="8496944" cy="3724096"/>
          </a:xfrm>
          <a:prstGeom prst="rect">
            <a:avLst/>
          </a:prstGeom>
        </p:spPr>
        <p:txBody>
          <a:bodyPr wrap="square">
            <a:spAutoFit/>
          </a:bodyPr>
          <a:lstStyle/>
          <a:p>
            <a:pPr algn="just">
              <a:spcBef>
                <a:spcPts val="1200"/>
              </a:spcBef>
            </a:pPr>
            <a:r>
              <a:rPr lang="pt-BR" sz="2400"/>
              <a:t>- Tiếp tục khai thác, thu hút các nguồn đầu tư từ ngân sách Nhà nước cho công tác đào tạo; đồng thời tranh thủ các nguồn lực ngoài xã hội đóng góp tự nguyện.</a:t>
            </a:r>
            <a:endParaRPr lang="en-US" sz="2400"/>
          </a:p>
          <a:p>
            <a:pPr algn="just">
              <a:spcBef>
                <a:spcPts val="1200"/>
              </a:spcBef>
            </a:pPr>
            <a:r>
              <a:rPr lang="pt-BR" sz="2400"/>
              <a:t>- Hoàn thiện hệ thống lớp học, phòng thực hành, xưởng thực tập đủ về số lượng, đảm bảo về diện tích, trang thiết bị máy móc đủ, đồng bộ và hiện đại. </a:t>
            </a:r>
            <a:endParaRPr lang="en-US" sz="2400"/>
          </a:p>
          <a:p>
            <a:pPr algn="just">
              <a:spcBef>
                <a:spcPts val="1200"/>
              </a:spcBef>
            </a:pPr>
            <a:r>
              <a:rPr lang="pt-BR" sz="2400"/>
              <a:t>- Xây dựng và triển khai thực hiện Đề án phát triển trường nghề chất lượng cao đến năm 2020 và trường đầu tư nghề trọng điểm.</a:t>
            </a:r>
            <a:endParaRPr lang="en-US" sz="2400"/>
          </a:p>
        </p:txBody>
      </p:sp>
    </p:spTree>
    <p:extLst>
      <p:ext uri="{BB962C8B-B14F-4D97-AF65-F5344CB8AC3E}">
        <p14:creationId xmlns:p14="http://schemas.microsoft.com/office/powerpoint/2010/main" val="35325233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F04D74-0269-480B-9D45-93E3F5606F61}"/>
              </a:ext>
            </a:extLst>
          </p:cNvPr>
          <p:cNvSpPr/>
          <p:nvPr/>
        </p:nvSpPr>
        <p:spPr>
          <a:xfrm>
            <a:off x="971600" y="404664"/>
            <a:ext cx="7936788" cy="461665"/>
          </a:xfrm>
          <a:prstGeom prst="rect">
            <a:avLst/>
          </a:prstGeom>
          <a:noFill/>
        </p:spPr>
        <p:txBody>
          <a:bodyPr wrap="none" lIns="91440" tIns="45720" rIns="91440" bIns="45720">
            <a:spAutoFit/>
          </a:bodyPr>
          <a:lstStyle/>
          <a:p>
            <a:pPr algn="ctr"/>
            <a:r>
              <a:rPr lang="en-US" sz="2400" b="1">
                <a:solidFill>
                  <a:srgbClr val="FFFF00"/>
                </a:solidFill>
              </a:rPr>
              <a:t>6. Đẩy mạnh các hoạt động giao lưu, hợp tác quốc tế</a:t>
            </a:r>
            <a:endParaRPr lang="en-US" sz="2400" b="0" cap="none" spc="0">
              <a:ln w="0"/>
              <a:solidFill>
                <a:srgbClr val="FFFF0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1ED22DB2-6E24-4028-965C-A01684F97208}"/>
              </a:ext>
            </a:extLst>
          </p:cNvPr>
          <p:cNvSpPr/>
          <p:nvPr/>
        </p:nvSpPr>
        <p:spPr>
          <a:xfrm>
            <a:off x="251520" y="1772816"/>
            <a:ext cx="8640960" cy="3888432"/>
          </a:xfrm>
          <a:prstGeom prst="rect">
            <a:avLst/>
          </a:prstGeom>
          <a:solidFill>
            <a:schemeClr val="accent4">
              <a:lumMod val="10000"/>
              <a:lumOff val="9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a:extLst>
              <a:ext uri="{FF2B5EF4-FFF2-40B4-BE49-F238E27FC236}">
                <a16:creationId xmlns:a16="http://schemas.microsoft.com/office/drawing/2014/main" id="{A8DB731B-BD01-4F9F-889E-C838394EC496}"/>
              </a:ext>
            </a:extLst>
          </p:cNvPr>
          <p:cNvSpPr/>
          <p:nvPr/>
        </p:nvSpPr>
        <p:spPr>
          <a:xfrm>
            <a:off x="431540" y="2060848"/>
            <a:ext cx="8280920" cy="3354765"/>
          </a:xfrm>
          <a:prstGeom prst="rect">
            <a:avLst/>
          </a:prstGeom>
        </p:spPr>
        <p:txBody>
          <a:bodyPr wrap="square">
            <a:spAutoFit/>
          </a:bodyPr>
          <a:lstStyle/>
          <a:p>
            <a:pPr algn="just">
              <a:spcBef>
                <a:spcPts val="1200"/>
              </a:spcBef>
            </a:pPr>
            <a:r>
              <a:rPr lang="pt-BR" sz="2400"/>
              <a:t>- Mở rộng các hoạt động giao lưu quốc tế nhằm thu hút đầu tư, giao lưu hợp tác, trao đổi kinh nghiệm, học tập các trường đại học, cao đẳng có uy tín trong khu vực và các nước có nền giáo dục phát triển.</a:t>
            </a:r>
            <a:endParaRPr lang="en-US" sz="2400"/>
          </a:p>
          <a:p>
            <a:pPr algn="just">
              <a:spcBef>
                <a:spcPts val="1200"/>
              </a:spcBef>
            </a:pPr>
            <a:r>
              <a:rPr lang="pt-BR" sz="2400"/>
              <a:t>- Triển khai  và tham gia tích cực các hội thi nghề cấp Sở và cấp Bộ tổ chức.</a:t>
            </a:r>
            <a:endParaRPr lang="en-US" sz="2400"/>
          </a:p>
          <a:p>
            <a:pPr algn="just">
              <a:spcBef>
                <a:spcPts val="1200"/>
              </a:spcBef>
            </a:pPr>
            <a:r>
              <a:rPr lang="pt-BR" sz="2400"/>
              <a:t>- Phát triển mối quan hệ hợp tác bền vững với Doanh nghiệp.</a:t>
            </a:r>
            <a:endParaRPr lang="en-US" sz="2400"/>
          </a:p>
        </p:txBody>
      </p:sp>
    </p:spTree>
    <p:extLst>
      <p:ext uri="{BB962C8B-B14F-4D97-AF65-F5344CB8AC3E}">
        <p14:creationId xmlns:p14="http://schemas.microsoft.com/office/powerpoint/2010/main" val="4426771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2" name="WordArt 6"/>
          <p:cNvSpPr>
            <a:spLocks noChangeArrowheads="1" noChangeShapeType="1" noTextEdit="1"/>
          </p:cNvSpPr>
          <p:nvPr/>
        </p:nvSpPr>
        <p:spPr bwMode="gray">
          <a:xfrm>
            <a:off x="3563888" y="3068960"/>
            <a:ext cx="4343400" cy="609600"/>
          </a:xfrm>
          <a:prstGeom prst="rect">
            <a:avLst/>
          </a:prstGeom>
        </p:spPr>
        <p:txBody>
          <a:bodyPr wrap="none" fromWordArt="1">
            <a:prstTxWarp prst="textDeflate">
              <a:avLst>
                <a:gd name="adj" fmla="val 0"/>
              </a:avLst>
            </a:prstTxWarp>
          </a:bodyPr>
          <a:lstStyle/>
          <a:p>
            <a:pPr algn="ctr"/>
            <a:r>
              <a:rPr lang="en-US" sz="3600" b="1" kern="10">
                <a:ln w="28575">
                  <a:solidFill>
                    <a:srgbClr val="FFFFFF"/>
                  </a:solidFill>
                  <a:round/>
                  <a:headEnd/>
                  <a:tailEnd/>
                </a:ln>
                <a:gradFill rotWithShape="1">
                  <a:gsLst>
                    <a:gs pos="0">
                      <a:schemeClr val="tx2"/>
                    </a:gs>
                    <a:gs pos="100000">
                      <a:schemeClr val="accent1"/>
                    </a:gs>
                  </a:gsLst>
                  <a:lin ang="0" scaled="1"/>
                </a:gradFill>
                <a:effectLst>
                  <a:outerShdw dist="71842" dir="2700000" algn="ctr" rotWithShape="0">
                    <a:schemeClr val="tx1">
                      <a:alpha val="50000"/>
                    </a:schemeClr>
                  </a:outerShdw>
                </a:effectLst>
                <a:cs typeface="Arial" panose="020B0604020202020204" pitchFamily="34" charset="0"/>
              </a:rPr>
              <a:t>Trân trọng cám </a:t>
            </a:r>
            <a:r>
              <a:rPr lang="vi-VN" sz="3600" b="1" kern="10">
                <a:ln w="28575">
                  <a:solidFill>
                    <a:srgbClr val="FFFFFF"/>
                  </a:solidFill>
                  <a:round/>
                  <a:headEnd/>
                  <a:tailEnd/>
                </a:ln>
                <a:gradFill rotWithShape="1">
                  <a:gsLst>
                    <a:gs pos="0">
                      <a:schemeClr val="tx2"/>
                    </a:gs>
                    <a:gs pos="100000">
                      <a:schemeClr val="accent1"/>
                    </a:gs>
                  </a:gsLst>
                  <a:lin ang="0" scaled="1"/>
                </a:gradFill>
                <a:effectLst>
                  <a:outerShdw dist="71842" dir="2700000" algn="ctr" rotWithShape="0">
                    <a:schemeClr val="tx1">
                      <a:alpha val="50000"/>
                    </a:schemeClr>
                  </a:outerShdw>
                </a:effectLst>
                <a:cs typeface="Arial" panose="020B0604020202020204" pitchFamily="34" charset="0"/>
              </a:rPr>
              <a:t>ơ</a:t>
            </a:r>
            <a:r>
              <a:rPr lang="en-US" sz="3600" b="1" kern="10">
                <a:ln w="28575">
                  <a:solidFill>
                    <a:srgbClr val="FFFFFF"/>
                  </a:solidFill>
                  <a:round/>
                  <a:headEnd/>
                  <a:tailEnd/>
                </a:ln>
                <a:gradFill rotWithShape="1">
                  <a:gsLst>
                    <a:gs pos="0">
                      <a:schemeClr val="tx2"/>
                    </a:gs>
                    <a:gs pos="100000">
                      <a:schemeClr val="accent1"/>
                    </a:gs>
                  </a:gsLst>
                  <a:lin ang="0" scaled="1"/>
                </a:gradFill>
                <a:effectLst>
                  <a:outerShdw dist="71842" dir="2700000" algn="ctr" rotWithShape="0">
                    <a:schemeClr val="tx1">
                      <a:alpha val="50000"/>
                    </a:schemeClr>
                  </a:outerShdw>
                </a:effectLst>
                <a:cs typeface="Arial" panose="020B0604020202020204" pitchFamily="34" charset="0"/>
              </a:rPr>
              <a:t>n !</a:t>
            </a:r>
          </a:p>
        </p:txBody>
      </p:sp>
      <p:sp>
        <p:nvSpPr>
          <p:cNvPr id="4" name="Rectangle 3"/>
          <p:cNvSpPr/>
          <p:nvPr/>
        </p:nvSpPr>
        <p:spPr>
          <a:xfrm>
            <a:off x="1947170" y="519063"/>
            <a:ext cx="6513262" cy="969496"/>
          </a:xfrm>
          <a:prstGeom prst="rect">
            <a:avLst/>
          </a:prstGeom>
        </p:spPr>
        <p:txBody>
          <a:bodyPr wrap="square">
            <a:spAutoFit/>
          </a:bodyPr>
          <a:lstStyle/>
          <a:p>
            <a:pPr>
              <a:spcAft>
                <a:spcPts val="0"/>
              </a:spcAft>
            </a:pPr>
            <a:r>
              <a:rPr lang="en-US" sz="1900" dirty="0">
                <a:latin typeface="Times New Roman" panose="02020603050405020304" pitchFamily="18" charset="0"/>
                <a:ea typeface="Times New Roman" panose="02020603050405020304" pitchFamily="18" charset="0"/>
                <a:cs typeface="Times New Roman" panose="02020603050405020304" pitchFamily="18" charset="0"/>
              </a:rPr>
              <a:t>ỦY BAN NHÂN DÂN THÀNH PHỐ HỒ CHÍ MINH</a:t>
            </a:r>
            <a:endParaRPr lang="en-US" sz="1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TRƯỜNG CAO ĐẲNG LÝ TỰ TRỌNG</a:t>
            </a:r>
            <a:r>
              <a:rPr lang="en-US" sz="1900" dirty="0">
                <a:solidFill>
                  <a:srgbClr val="FF0000"/>
                </a:solidFill>
                <a:latin typeface="VNI-Times" pitchFamily="2" charset="0"/>
                <a:ea typeface="Times New Roman" panose="02020603050405020304" pitchFamily="18" charset="0"/>
                <a:cs typeface="Times New Roman" panose="02020603050405020304" pitchFamily="18" charset="0"/>
              </a:rPr>
              <a:t> </a:t>
            </a: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LÝ TỰ TRỌNG</a:t>
            </a:r>
          </a:p>
          <a:p>
            <a:pPr>
              <a:spcAft>
                <a:spcPts val="0"/>
              </a:spcAft>
            </a:pPr>
            <a:r>
              <a:rPr lang="en-US" sz="19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THÀNH PHỐ HỒ CHÍ MINH</a:t>
            </a:r>
            <a:endParaRPr lang="en-US" sz="1900" dirty="0">
              <a:solidFill>
                <a:srgbClr val="FF0000"/>
              </a:solidFill>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323528" y="260648"/>
            <a:ext cx="1440160" cy="720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BB408E9-C81D-4DE4-A8CD-E5BC5753F5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104" y="154015"/>
            <a:ext cx="1699592" cy="1699592"/>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86022"/>
                                        </p:tgtEl>
                                        <p:attrNameLst>
                                          <p:attrName>style.visibility</p:attrName>
                                        </p:attrNameLst>
                                      </p:cBhvr>
                                      <p:to>
                                        <p:strVal val="visible"/>
                                      </p:to>
                                    </p:set>
                                    <p:anim calcmode="lin" valueType="num">
                                      <p:cBhvr>
                                        <p:cTn id="7" dur="500" fill="hold"/>
                                        <p:tgtEl>
                                          <p:spTgt spid="86022"/>
                                        </p:tgtEl>
                                        <p:attrNameLst>
                                          <p:attrName>ppt_w</p:attrName>
                                        </p:attrNameLst>
                                      </p:cBhvr>
                                      <p:tavLst>
                                        <p:tav tm="0">
                                          <p:val>
                                            <p:fltVal val="0"/>
                                          </p:val>
                                        </p:tav>
                                        <p:tav tm="100000">
                                          <p:val>
                                            <p:strVal val="#ppt_w"/>
                                          </p:val>
                                        </p:tav>
                                      </p:tavLst>
                                    </p:anim>
                                    <p:anim calcmode="lin" valueType="num">
                                      <p:cBhvr>
                                        <p:cTn id="8" dur="500" fill="hold"/>
                                        <p:tgtEl>
                                          <p:spTgt spid="86022"/>
                                        </p:tgtEl>
                                        <p:attrNameLst>
                                          <p:attrName>ppt_h</p:attrName>
                                        </p:attrNameLst>
                                      </p:cBhvr>
                                      <p:tavLst>
                                        <p:tav tm="0">
                                          <p:val>
                                            <p:fltVal val="0"/>
                                          </p:val>
                                        </p:tav>
                                        <p:tav tm="100000">
                                          <p:val>
                                            <p:strVal val="#ppt_h"/>
                                          </p:val>
                                        </p:tav>
                                      </p:tavLst>
                                    </p:anim>
                                    <p:animEffect transition="in" filter="fade">
                                      <p:cBhvr>
                                        <p:cTn id="9" dur="500"/>
                                        <p:tgtEl>
                                          <p:spTgt spid="860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ample">
  <a:themeElements>
    <a:clrScheme name="sample 3">
      <a:dk1>
        <a:srgbClr val="003366"/>
      </a:dk1>
      <a:lt1>
        <a:srgbClr val="FFFFFF"/>
      </a:lt1>
      <a:dk2>
        <a:srgbClr val="5086C2"/>
      </a:dk2>
      <a:lt2>
        <a:srgbClr val="C0C0C0"/>
      </a:lt2>
      <a:accent1>
        <a:srgbClr val="DE8848"/>
      </a:accent1>
      <a:accent2>
        <a:srgbClr val="85BA54"/>
      </a:accent2>
      <a:accent3>
        <a:srgbClr val="FFFFFF"/>
      </a:accent3>
      <a:accent4>
        <a:srgbClr val="002A56"/>
      </a:accent4>
      <a:accent5>
        <a:srgbClr val="ECC3B1"/>
      </a:accent5>
      <a:accent6>
        <a:srgbClr val="78A84B"/>
      </a:accent6>
      <a:hlink>
        <a:srgbClr val="4C59D2"/>
      </a:hlink>
      <a:folHlink>
        <a:srgbClr val="A0B5C4"/>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48806B"/>
        </a:dk1>
        <a:lt1>
          <a:srgbClr val="FFFFFF"/>
        </a:lt1>
        <a:dk2>
          <a:srgbClr val="77956D"/>
        </a:dk2>
        <a:lt2>
          <a:srgbClr val="C0C0C0"/>
        </a:lt2>
        <a:accent1>
          <a:srgbClr val="6BB9C3"/>
        </a:accent1>
        <a:accent2>
          <a:srgbClr val="E7BA15"/>
        </a:accent2>
        <a:accent3>
          <a:srgbClr val="FFFFFF"/>
        </a:accent3>
        <a:accent4>
          <a:srgbClr val="3C6C5A"/>
        </a:accent4>
        <a:accent5>
          <a:srgbClr val="BAD9DE"/>
        </a:accent5>
        <a:accent6>
          <a:srgbClr val="D1A812"/>
        </a:accent6>
        <a:hlink>
          <a:srgbClr val="76C14D"/>
        </a:hlink>
        <a:folHlink>
          <a:srgbClr val="B0C29C"/>
        </a:folHlink>
      </a:clrScheme>
      <a:clrMap bg1="lt1" tx1="dk1" bg2="lt2" tx2="dk2" accent1="accent1" accent2="accent2" accent3="accent3" accent4="accent4" accent5="accent5" accent6="accent6" hlink="hlink" folHlink="folHlink"/>
    </a:extraClrScheme>
    <a:extraClrScheme>
      <a:clrScheme name="sample 2">
        <a:dk1>
          <a:srgbClr val="5F5F5F"/>
        </a:dk1>
        <a:lt1>
          <a:srgbClr val="FFFFFF"/>
        </a:lt1>
        <a:dk2>
          <a:srgbClr val="8D8D8D"/>
        </a:dk2>
        <a:lt2>
          <a:srgbClr val="C0C0C0"/>
        </a:lt2>
        <a:accent1>
          <a:srgbClr val="8EC072"/>
        </a:accent1>
        <a:accent2>
          <a:srgbClr val="5DB8CD"/>
        </a:accent2>
        <a:accent3>
          <a:srgbClr val="FFFFFF"/>
        </a:accent3>
        <a:accent4>
          <a:srgbClr val="505050"/>
        </a:accent4>
        <a:accent5>
          <a:srgbClr val="C6DCBC"/>
        </a:accent5>
        <a:accent6>
          <a:srgbClr val="53A6BA"/>
        </a:accent6>
        <a:hlink>
          <a:srgbClr val="D68B40"/>
        </a:hlink>
        <a:folHlink>
          <a:srgbClr val="D5D179"/>
        </a:folHlink>
      </a:clrScheme>
      <a:clrMap bg1="lt1" tx1="dk1" bg2="lt2" tx2="dk2" accent1="accent1" accent2="accent2" accent3="accent3" accent4="accent4" accent5="accent5" accent6="accent6" hlink="hlink" folHlink="folHlink"/>
    </a:extraClrScheme>
    <a:extraClrScheme>
      <a:clrScheme name="sample 3">
        <a:dk1>
          <a:srgbClr val="003366"/>
        </a:dk1>
        <a:lt1>
          <a:srgbClr val="FFFFFF"/>
        </a:lt1>
        <a:dk2>
          <a:srgbClr val="5086C2"/>
        </a:dk2>
        <a:lt2>
          <a:srgbClr val="C0C0C0"/>
        </a:lt2>
        <a:accent1>
          <a:srgbClr val="DE8848"/>
        </a:accent1>
        <a:accent2>
          <a:srgbClr val="85BA54"/>
        </a:accent2>
        <a:accent3>
          <a:srgbClr val="FFFFFF"/>
        </a:accent3>
        <a:accent4>
          <a:srgbClr val="002A56"/>
        </a:accent4>
        <a:accent5>
          <a:srgbClr val="ECC3B1"/>
        </a:accent5>
        <a:accent6>
          <a:srgbClr val="78A84B"/>
        </a:accent6>
        <a:hlink>
          <a:srgbClr val="4C59D2"/>
        </a:hlink>
        <a:folHlink>
          <a:srgbClr val="A0B5C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cdb2004146l</Template>
  <TotalTime>643</TotalTime>
  <Words>2046</Words>
  <Application>Microsoft Office PowerPoint</Application>
  <PresentationFormat>On-screen Show (4:3)</PresentationFormat>
  <Paragraphs>236</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Gulim</vt:lpstr>
      <vt:lpstr>Arial</vt:lpstr>
      <vt:lpstr>Times New Roman</vt:lpstr>
      <vt:lpstr>Verdana</vt:lpstr>
      <vt:lpstr>VNI-Times</vt:lpstr>
      <vt:lpstr>Wingdings</vt:lpstr>
      <vt:lpstr>sample</vt:lpstr>
      <vt:lpstr>BÁO CÁO TỔNG KẾT</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Admin</dc:creator>
  <cp:lastModifiedBy>Võ Minh Phương</cp:lastModifiedBy>
  <cp:revision>106</cp:revision>
  <dcterms:created xsi:type="dcterms:W3CDTF">2015-11-29T04:26:22Z</dcterms:created>
  <dcterms:modified xsi:type="dcterms:W3CDTF">2017-08-21T09:16:37Z</dcterms:modified>
</cp:coreProperties>
</file>